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93" r:id="rId5"/>
    <p:sldMasterId id="2147483694" r:id="rId6"/>
    <p:sldMasterId id="2147483695" r:id="rId7"/>
    <p:sldMasterId id="2147483696"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A9719B9-68EA-47B1-A5B9-61F4F42D0B28}">
  <a:tblStyle styleId="{8A9719B9-68EA-47B1-A5B9-61F4F42D0B28}"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8F04C9F2-D300-458F-962D-421F09BFA4A9}"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slide" Target="slides/slide42.xml"/><Relationship Id="rId50" Type="http://schemas.openxmlformats.org/officeDocument/2006/relationships/slide" Target="slides/slide41.xml"/><Relationship Id="rId52" Type="http://schemas.openxmlformats.org/officeDocument/2006/relationships/slide" Target="slides/slide43.xml"/><Relationship Id="rId11" Type="http://schemas.openxmlformats.org/officeDocument/2006/relationships/slide" Target="slides/slide2.xml"/><Relationship Id="rId10" Type="http://schemas.openxmlformats.org/officeDocument/2006/relationships/slide" Target="slides/slide1.xml"/><Relationship Id="rId13" Type="http://schemas.openxmlformats.org/officeDocument/2006/relationships/slide" Target="slides/slide4.xml"/><Relationship Id="rId12" Type="http://schemas.openxmlformats.org/officeDocument/2006/relationships/slide" Target="slides/slide3.xml"/><Relationship Id="rId15" Type="http://schemas.openxmlformats.org/officeDocument/2006/relationships/slide" Target="slides/slide6.xml"/><Relationship Id="rId14" Type="http://schemas.openxmlformats.org/officeDocument/2006/relationships/slide" Target="slides/slide5.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75dd4d07e0_0_30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275dd4d07e0_0_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 Remember to soak your paint while I am talking!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nevojitet broshura juaj e pikturës, materialet e pikturës dhe një panel druri për të pikturuar. Mos harroni ta zhytni bojën në ujë ndërsa unë po flas!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ቀለም ለመቀባት የእርስዎን የሥዕል ቡክሌት፣ የስዕል ቁሳቁሶች እና የእንጨት ፓነል ያስፈልግዎታል። እኔ እያወራሁ ቀለምህን ማጠጣቱን አስታውስ!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كتيب الرسم، وأدوات الرسم، ولوح خشبي للرسم عليه. تذكر أن تنقع الطلاء أثناء حديثي!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քեզ անհրաժեշտ է նկարչական գրքույկ, նկարչական նյութեր և փայտե վահանակ՝ նկարելու համար։ Հիշիր, որ ներկդ թրջես, մինչ ես խոսում եմ։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 vostre llibret de pintura, materials de pintura i un panell de fusta per pintar-hi. Recordeu de remullar la pintura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今天你需要准备绘画手册、绘画材料和一块木板。记住，在我说话的时候要先把颜料泡软！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je schilderboekje, schildermaterialen en een houten paneel nodig om op te schilderen. Vergeet niet om je verf te laten weken terwijl ik praat!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به دفترچه نقاشی، وسایل نقاشی و یک پنل چوبی برای نقاشی نیاز دارید. یادتان باشد وقتی من صحبت می‌کنم، رنگ را خیس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aurez besoin de votre livret de peinture, de votre matériel de peinture et d'un panneau de bois sur lequel peindre. N'oubliez pas de faire tremper votre peinture pendant que je parle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benötigt ihr euer Malheft, Malutensilien und eine Holzplatte zum Bemalen. Denkt daran, die Farbe einzuweichen, während ich spreche!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પેઇન્ટિંગ બુકલેટ, પેઇન્ટિંગ મટિરિયલ્સ અને પેઇન્ટ કરવા માટે લાકડાના પેનલની જરૂર છે. હું વાત કરી રહ્યો છું ત્યારે તમારા પેઇન્ટને ભીંજવી રાખવાનું યાદ રાખો!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पेंटिंग बुकलेट, पेंटिंग सामग्री और पेंट करने के लिए एक लकड़ी का पैनल चाहिए। जब ​​मैं बात कर रही हूँ, तो अपना पेंट भिगोना न भूलें!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il tuo libretto di pittura, i materiali necessari e un pannello di legno su cui dipingere. Ricordati di lasciare la vernice in ammollo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今日は、絵の具の小冊子、画材、そして絵を描くための木製パネルが必要です。私が話している間、絵の具を水に浸しておくのを忘れないでくださいね！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그림책, 그림 재료, 그리고 그림을 그릴 나무 패널이 필요합니다. 제가 말하는 동안 물감을 물에 적셔 두는 걸 잊지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ji bo boyaxkirinê pêdivîya te bi pirtûka Resmkirinê, materyalên boyaxkirinê û panelek darîn heye. Ji bîr meke ku dema ez diaxivim, boyaxa xwe bi avê bihelînî!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buku kecil Lukisan, bahan lukisan dan panel kayu untuk melukis. Ingat untuk merendam cat anda semasa saya bercakap!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പെയിന്റിംഗ് ബുക്ക്‌ലെറ്റും, പെയിന്റിംഗ് മെറ്റീരിയലുകളും, പെയിന്റ് ചെയ്യാൻ ഒരു മര പാനലും ആവശ്യമാണ്. ഞാൻ സംസാരിക്കുമ്പോൾ നിങ്ങളുടെ പെയിന്റ് മുക്കിവയ്ക്കാൻ മറക്കരുത്!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तपाईंलाई आफ्नो चित्रकला पुस्तिका, चित्रकला सामग्री र रंगाउनको लागि काठको प्यानल चाहिन्छ। म कुरा गरिरहेको बेला तपाईंको रंग भिजाउन नबिर्सनुहोस्!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تاسو د رنګ کولو کتابچه، د رنګ کولو موادو، او د رنګ کولو لپاره د لرګیو تختې ته اړتیا لرئ. په یاد ولرئ چې کله زه خبرې کوم نو خپل رنګ په کې لمده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vai precisar do seu livreto de pintura, dos materiais de pintura e de uma placa de madeira para pintar. Lembre-se de molhar a tinta enquanto eu falo!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ਪੇਂਟਿੰਗ ਕਿਤਾਬਚਾ, ਪੇਂਟਿੰਗ ਸਮੱਗਰੀ, ਅਤੇ ਪੇਂਟ ਕਰਨ ਲਈ ਇੱਕ ਲੱਕੜੀ ਦੇ ਪੈਨਲ ਦੀ ਲੋੜ ਹੈ। ਜਦੋਂ ਮੈਂ ਗੱਲ ਕਰ ਰਿਹਾ ਹਾਂ ਤਾਂ ਆਪਣੇ ਪੇਂਟ ਨੂੰ ਭਿੱਜਣਾ ਯਾਦ ਰੱਖੋ!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буклет с описанием рисования, материалы для рисования и деревянная панель для рисования. Не забудьте замочить краску, пока я говорю!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вам је потребна ваша књижица за сликање, материјал за сликање и дрвена плоча за сликање. Не заборавите да потопите боју док причам!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buug-yarahaaga Rinjiyeynta, alaabta rinjiyeynta, iyo alwaax si aad ugu rinjiyayso. Xusuusnow inaad qooyso rinjigaaga intaan hadlayo!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necesitarás tu folleto de pintura, materiales de pintura y un panel de madera para pintar. ¡Recuerda remojar la pintura mientras te hablo!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brosur leutik Lukisan anjeun, bahan lukisan, sareng panel kai pikeun dicét. Inget pikeun soak cet anjeun bari kuring keur ngawangkong!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kijitabu chako cha Uchoraji, vifaa vya uchoraji, na paneli ya mbao ili kupaka rangi. Kumbuka kuloweka rangi yako wakati nazungumza!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ditt målarhäfte, målarmaterial och en träpanel att måla på. Kom ihåg att blötlägga färgen medan jag pratar!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ay kailangan mo ang iyong buklet ng Pagpipinta, mga materyales sa pagpipinta, at isang panel na gawa sa kahoy na pagpipintahan. Tandaan na ibabad ang iyong pintura habang nagsasalita 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உனக்கு ஓவியம் வரைவதற்குப் பயன்படுத்தப்படும் சிறு புத்தகம், ஓவியப் பொருட்கள் மற்றும் ஓவியம் வரைவதற்கு ஒரு மரப் பலகை தேவை. நான் பேசிக்கொண்டிருக்கும்போது உன் வண்ணப்பூச்சை ஊற வைக்க நினைவில் 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วันนี้คุณต้องมีสมุดวาดภาพ อุปกรณ์วาดภาพ และแผ่นไม้สำหรับวาดภาพ อย่าลืมแช่สีไว้ด้วยตอนที่ฉันพูดนะ!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Boyama kitapçığınıza, boyama malzemelerinize ve üzerine resim yapacağınız bir tahta panele ihtiyacınız olacak. Ben konuşurken boyanızı ıslatmayı unutmayın!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тобі знадобиться буклет з малюваннями, матеріали для малювання та дерев'яна панель, на якій можна малювати. Не забудь замочити фарбу, поки я розмовляю!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پینٹنگ کتابچہ، پینٹنگ کا سامان، اور پینٹ کرنے کے لیے لکڑی کے پینل کی ضرورت ہے۔ جب میں بات کر رہا ہوں تو اپنے پینٹ کو بھگونا یاد رکھیں!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các em cần tập vẽ, dụng cụ vẽ và một tấm gỗ để vẽ. Nhớ ngâm sơn trong khi tôi nói chuyện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3b9330158bd_0_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3b9330158bd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b9330158bd_0_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3b9330158bd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b899e8e707_0_15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b899e8e707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b899e8e707_0_1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b899e8e707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b899e8e707_0_1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b899e8e707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b899e8e707_0_19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b899e8e707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b899e8e707_0_22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b899e8e707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b899e8e707_0_22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b899e8e707_0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b9330158bd_0_1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3b9330158bd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080f4c569f_0_3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2080f4c569f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1dd3d80d226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1dd3d80d226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2d938e4271c_0_6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2d938e4271c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Our break is next week! If you want to catch up, you can take your painting home. I have plastic cups that you can fill halfway with paint. Put them inside a ziploc bag. I won’t be able to get the paint out tomorrow when I am teaching, so today is the day to fill them up.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Our break is next week! If you want to catch up, you can take your painting home.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Pushimi ynë është javën tjetër! Nëse doni të vazhdoni, mund ta merrni pikturën tuaj në shtëpi. Kam gota plastike që mund t’i mbushni deri në gjysmë me bojë. Vendosini brenda një qeseje me ziplock. Nuk do të jem në gjendje ta nxjerr bojën nesër kur të jap mësim, kështu që sot është dita për t’i mbushur.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እረፍታችን በሚቀጥለው ሳምንት ነው! ለመያዝ ከፈለጉ, ስዕልዎን ወደ ቤትዎ መውሰድ ይችላሉ. በቀለም በግማሽ መሙላት የምትችሉት የፕላስቲክ ስኒዎች አሉኝ. በዚፕሎክ ቦርሳ ውስጥ ያስቀምጧቸው. ነገ ሳስተምር ቀለሙን ማውጣት አልችልም, ስለዚህ እነሱን ለመሙላት ዛሬ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إجازتنا الأسبوع القادم! إذا رغبتم في استكمال ما فاتكم، يمكنكم أخذ لوحاتكم إلى المنزل. لديّ أكواب بلاستيكية يمكنكم ملؤها حتى نصفها بالطلاء. ضعوها في كيس بلاستيكي. لن أتمكن من إخراج الطلاء غدًا أثناء التدريس، لذا اليوم هو اليوم المناسب لملئها.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Մեր արձակուրդը հաջորդ շաբաթ է։ Եթե ուզում ես հասցնես նկարը տուն տանել։ Ես ունեմ պլաստիկ բաժակներ, որոնք կարող ես կիսով չափ լցնել ներկով։ Դիր դրանք կայծակաճարմանդ տոպրակի մեջ։ Վաղը, երբ դասավանդեմ, չեմ կարողանա ներկը հանել, այնպես որ այսօր դրանք լցնելու օրն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setmana que ve tenim les vacances! Si voleu posar-vos al dia, podeu emportar-vos la pintura a casa. Tinc gots de plàstic que podeu omplir fins a la meitat amb pintura. Poseu-los dins d'una bossa amb tancament hermètic. Demà no podré treure la pintura quan faci classe, així que avui és el dia d'omplir-los.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下周放假！如果你想补上落下的进度，可以把画带回家。我有一些塑料杯，可以装半杯颜料。把它们放进密封袋里。明天我要上课，没法把颜料拿出来，所以今天就是装颜料的日子。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Volgende week is het vakantie! Als je je werk wilt inhalen, kun je je schilderij mee naar huis nemen. Ik heb plastic bekertjes die je halfvol met verf kunt vullen. Doe ze in een hersluitbaar zakje. Morgen krijg ik de verf er niet uit als ik lesgeef, dus vandaag is de dag om ze te vullen.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استراحت ما هفته‌ی آینده است! اگر می‌خواهی به کلاس برسی، می‌توانی نقاشی‌ات را به خانه ببری. من لیوان‌های پلاستیکی دارم که می‌توانی تا نصفه از رنگ پرشان کنی. آنها را داخل یک کیسه‌ی زیپ‌دار بگذار. فردا که درس می‌دهم نمی‌توانم رنگ‌ها را بیرون بیاورم، بنابراین امروز روز پر کردن آنهاست.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Nos vacances sont la semaine prochaine ! Si vous voulez rattraper votre retard, vous pouvez emporter vos tableaux à la maison. J'ai des gobelets en plastique que vous pouvez remplir à moitié de peinture. Mettez-les dans un sac Ziploc. Je ne pourrai pas sortir la peinture demain, car je donnerai cours, alors c'est aujourd'hui qu'il faut les remplir.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Unsere Ferien sind nächste Woche! Wer bis dahin malen möchte, kann sein Bild mit nach Hause nehmen. Ich habe Plastikbecher, die man halb mit Farbe füllen kann. Gebt sie in einen Gefrierbeutel. Morgen, während des Unterrichts, kann ich die Farbe nicht herausholen, also füllt sie am besten heute.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આપણો વિરામ આવતા અઠવાડિયે છે! જો તમારે કામ પૂરું કરવું હોય, તો તમે તમારા પેઇન્ટિંગ ઘરે લઈ જઈ શકો છો. મારી પાસે પ્લાસ્ટિકના કપ છે જે તમે અડધા રસ્તે પેઇન્ટથી ભરી શકો છો. તેને ઝિપલોક બેગમાં મૂકો. કાલે જ્યારે હું ભણાવીશ ત્યારે હું પેઇન્ટ કાઢી શકીશ નહીં, તેથી આજે તેને ભરવાનો દિવસ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हमारी छुट्टी अगले हफ़्ते है! अगर आप समय निकालना चाहें, तो अपनी पेंटिंग घर ले जा सकते हैं। मेरे पास प्लास्टिक के कप हैं जिन्हें आप आधा पेंट से भर सकते हैं। उन्हें एक ज़िपलॉक बैग में रख दीजिए। कल जब मैं पढ़ाऊँगी, तो पेंट बाहर नहीं निकाल पाऊँगी, इसलिए आज ही उन्हें भर दीजिए।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nostra pausa è la prossima settimana! Se vuoi recuperare, puoi portare i tuoi dipinti a casa. Ho dei bicchieri di plastica che puoi riempire a metà con i colori. Mettili in un sacchetto con chiusura lampo. Non potrò tirare fuori i colori domani quando sarò in classe, quindi oggi è il giorno giusto per riempirli.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来週は休みです！もっと絵を描きたい方は、絵を持って帰ってください。絵の具を半分くらいまで入れられるプラスチックカップを用意しています。ジップロックに入れてください。明日は授業があるので絵の具を取り出せないので、今日中にいっぱいにしておき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다음 주에 방학이에요! 따라잡고 싶으면 그림 가져가도 돼요. 물감을 반쯤 채울 수 있는 플라스틱 컵이 있어요. 지퍼백에 넣어서 보관하세요. 내일 수업 때문에 물감을 꺼낼 수 없으니 오늘이 바로 채우는 날이에요.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Bêhnvedana me hefteya bê ye! Heke hûn dixwazin hevdu temam bikin, hûn dikarin tabloya xwe bibin malê. Qedehên plastîk li cem min hene ku hûn dikarin heta nîvê wê bi boyaxê tijî bikin. Wan têxin nav kîsikek ziploc. Ez ê sibê dema ku ez dersê didim nikaribim boyaxê derxim, ji ber vê yekê îro roja tijîkirina wan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Rehat kita minggu depan! Jika anda ingin mengejar masa, anda boleh membawa lukisan anda pulang. Saya mempunyai cawan plastik yang boleh anda isi separuh dengan cat. Letakkannya di dalam beg ziploc. Saya tidak akan dapat mengeluarkan cat esok apabila saya mengajar, jadi hari ini adalah hari untuk mengisinya.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അടുത്ത ആഴ്ചയാണ് നമ്മുടെ ഇടവേള! പെയിന്റിംഗ് പൂർത്തിയാക്കണമെങ്കിൽ വീട്ടിലേക്ക് കൊണ്ടുപോകാം. പെയിന്റ് പകുതി നിറയ്ക്കാൻ പറ്റുന്ന പ്ലാസ്റ്റിക് കപ്പുകൾ എന്റെ കൈവശമുണ്ട്. അവ ഒരു സിപ്ലോക്ക് ബാഗിൽ ഇടുക. നാളെ ഞാൻ പഠിപ്പിക്കുമ്പോൾ പെയിന്റ് പുറത്തെടുക്കാൻ കഴിയില്ല, അതിനാൽ ഇന്ന് അവ നിറയ്ക്കേണ്ട ദിവസമാണ്.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हाम्रो ब्रेक अर्को हप्ता हो! यदि तपाईं त्यो काम सक्न चाहनुहुन्छ भने, तपाईं आफ्नो पेन्टिङ घर लैजान सक्नुहुन्छ। मसँग प्लास्टिकका कपहरू छन् जुन तपाईं आधा रङले भर्न सक्नुहुन्छ। तिनीहरूलाई जिपलक झोला भित्र राख्नुहोस्। भोलि म पढाउँदै गर्दा म पेन्ट निकाल्न सक्दिन, त्यसैले आज तिनीहरूलाई भर्ने दिन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زموږ وقفه راتلونکې اونۍ ده! که تاسو غواړئ چې خپل رنګ کار بشپړ کړئ، تاسو کولی شئ خپل رنګ کور ته یوسئ. زه پلاستيکي پیالې لرم چې تاسو یې نیمایي له رنګ ډکولی شئ. په زپلوک کڅوړه کې یې واچوئ. زه به سبا د تدریس په وخت کې رنګ نه شم ایستلی، نو نن ورځ د ډکولو ورځ ده.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Nossa pausa é na semana que vem! Se quiserem colocar a pintura em dia, podem levar para casa. Tenho copos de plástico que vocês podem encher até a metade com tinta. Coloquem-nos dentro de um saco plástico com fecho. Não poderei usar a tinta amanhã, pois estarei dando aula, então hoje é o dia para enchê-los.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ਸਾਡਾ ਬ੍ਰੇਕ ਅਗਲੇ ਹਫ਼ਤੇ ਹੈ! ਜੇ ਤੁਸੀਂ ਆਪਣਾ ਕੰਮ ਪੂਰਾ ਕਰਨਾ ਚਾਹੁੰਦੇ ਹੋ, ਤਾਂ ਤੁਸੀਂ ਆਪਣੀ ਪੇਂਟਿੰਗ ਘਰ ਲੈ ਜਾ ਸਕਦੇ ਹੋ। ਮੇਰੇ ਕੋਲ ਪਲਾਸਟਿਕ ਦੇ ਕੱਪ ਹਨ ਜਿਨ੍ਹਾਂ ਨੂੰ ਤੁਸੀਂ ਅੱਧਾ ਪੇਂਟ ਨਾਲ ਭਰ ਸਕਦੇ ਹੋ। ਉਨ੍ਹਾਂ ਨੂੰ ਜ਼ਿਪਲੋਕ ਬੈਗ ਦੇ ਅੰਦਰ ਰੱਖੋ। ਮੈਂ ਕੱਲ੍ਹ ਨੂੰ ਪੜ੍ਹਾਉਂਦੇ ਸਮੇਂ ਪੇਂਟ ਨਹੀਂ ਕੱਢ ਸਕਾਂਗਾ, ਇਸ ਲਈ ਅੱਜ ਉਨ੍ਹਾਂ ਨੂੰ ਭਰਨ ਦਾ ਦਿਨ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 следующей неделе у нас перерыв! Если хотите наверстать упущенное, можете забрать свои картины домой. У меня есть пластиковые стаканчики, которые можно наполовину наполнить краской. Положите их в пакет с застёжкой-молнией. Завтра, во время урока, я не смогу вынести краску, так что сегодня самое время их наполнить.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Пауза нам је следеће недеље! Ако желиш да надокнадиш пропуштено, можеш понети своју слику кући. Имам пластичне чаше које можеш напунити бојом до пола. Стави их у кесу са затварачем. Нећу моћи да извадим боју сутра када будем имала предавања, тако да је данас дан да их напуним.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Nasashadayadu waa toddobaadka soo socda! Haddii aad rabto in aad soo qabato, waxaad u qaadan kartaa rinjiyeynta guriga. Waxaan haystaa koobab balaastiig ah oo aad ka buuxin karto rinjiga kala badh. Ku rid boorsada ziploc. Ma awoodi doono inaan rinjiga soo saaro berrito markaan wax barayo, markaa maanta waa maalintii la buuxin lahaa.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¡Nuestras vacaciones son la semana que viene! Si quieres ponerte al día, puedes llevarte tu pintura a casa. Tengo vasos de plástico que puedes llenar hasta la mitad con pintura. Mételos en una bolsa con cierre hermético. Mañana no podré sacar la pintura porque tengo clase, así que hoy es el día para llenarlos.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Libur urang minggu hareup! Upami anjeun hoyong ngiringan, anjeun tiasa nyandak lukisan anjeun ka bumi. Abdi gaduh cangkir plastik anu anjeun tiasa ngeusian satengahna ku cet. Nempatkeun aranjeunna dina kantong ziploc. Abdi moal tiasa cet kaluar isukan nalika kuring ngajar, janten dinten ieu mangrupikeun dinten pikeun ngeusian aranjeunna.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Mapumziko yetu ni wiki ijayo! Ikiwa unataka kupata, unaweza kuchukua uchoraji wako nyumbani. Nina vikombe vya plastiki ambavyo unaweza kujaza nusu na rangi. Weka ndani ya mfuko wa ziploc. Sitaweza kutoa rangi kesho ninapofundisha, kwa hivyo leo ndiyo siku ya kuzijaza.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 har lov nästa vecka! Om du vill komma ikapp kan du ta med dig din målning hem. Jag har plastmuggar som du kan fylla halvvägs med färg. Lägg dem i en återförslutningsbar ziploc-påse. Jag kommer inte att kunna få fram färgen imorgon när jag undervisar, så idag är det dags att fylla 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Next week na ang break namin! Kung gusto mong makahabol, maaari mong iuwi ang iyong pagpipinta. Mayroon akong mga plastik na tasa na maaari mong punan sa kalahati ng pintura. Ilagay ang mga ito sa loob ng isang ziploc bag. Hindi ko mailalabas ang pintura bukas kapag nagtuturo ako, kaya ngayon ang araw para punan ang mga ito.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அடுத்த வாரம் நமக்கு விடுமுறை! நீங்க ஓவியம் வரைஞ்ச வேலையை முடிச்சு முடிச்ச பிறகு, வீட்டுக்கு எடுத்துட்டுப் போகலாம். என்கிட்ட பிளாஸ்டிக் கப் இருக்கு, அதோட பாதியளவு பெயிண்ட் நிரப்பலாம். ஒரு ஜிப்லாக் பையில வைங்க. நாளைக்கு நான் பாடம் நடத்தும்போது பெயிண்டை எடுக்க முடியாது, அதனால இன்னைக்குதான் நிரப்பணும்.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สัปดาห์หน้าเราจะพักกัน! ถ้าอยากตามทัน ก็เอารูปกลับบ้านได้นะ ฉันมีถ้วยพลาสติกให้เติมสีได้ครึ่งถ้วย ใส่ในถุงซิปล็อก พรุ่งนี้ตอนสอนฉันเอาสีออกไม่ได้ วันนี้เลยต้องเติมสีให้เต็มถ้วย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Molamız gelecek hafta! Eğer yetişmek istersen, resmini eve götürebilirsin. Yarısına kadar boyayla doldurabileceğin plastik bardaklarım var. Onları bir fermuarlı poşete koy. Yarın dersteyken boyayı çıkaramayacağım, bu yüzden bugün onları doldurmanın tam zamanı.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 нас наступного тижня перерва! Якщо хочеш надолужити згаяне, можеш взяти свою картину додому. У мене є пластикові стаканчики, які можна наповнити фарбою наполовину. Поклади їх у пакет із застібкою-блискавкою. Я не зможу дістати фарбу завтра, коли буду вчити, тому сьогодні саме той день, щоб їх наповнити.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ہمارا وقفہ اگلے ہفتے ہے! اگر آپ پکڑنا چاہتے ہیں، تو آپ اپنی پینٹنگ گھر لے جا سکتے ہیں۔ میرے پاس پلاسٹک کے کپ ہیں جنہیں آپ پینٹ سے آدھا بھر سکتے ہیں۔ انہیں زپلوک بیگ کے اندر رکھیں۔ کل جب میں پڑھا رہا ہوں تو میں پینٹ نہیں نکال سکوں گا، اس لیے آج ان کو بھرنے کا دن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Tuần sau là kỳ nghỉ của chúng ta! Nếu muốn học bù, các em có thể mang tranh về nhà. Tôi có cốc nhựa, các em có thể đổ đầy nửa cốc bằng màu. Cho vào túi ziploc. Ngày mai tôi sẽ không thể lấy sơn ra khi đi dạy, nên hôm nay là ngày để đổ đầy chúng.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92099d28e6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92099d28e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92099d28e6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92099d28e6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tekstuale: Ndërtimi i aftësive, Zhvillimi i idesë, Vizatimi i linjës, Shtresa e parë, Shtresa e dytë, Përshtatja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መሳል፣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ձևավորում, գաղափարի զարգացում, գծային գծագրում, առաջին շերտ, երկրորդ շերտ, ճշգրտում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Línia de temps d'exploracions de textura: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纹理探索时间线：技能培养、创意发展、线条绘制、第一层、第二层、调整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اکتشافات بافتی: ایجاد مهارت، توسعه ایده، ترسیم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Développement des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Zeitleiste für Texturerkundungen: Kompetenzaufbau,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આઈડિયા ડેવલપમેન્ટ, લાઇન ડ્રોઇંગ,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lêgerînên tekstal: Avakirina jêhatîbûnê, pêşkeftina ramanê, xêzkirina xetê, qata yekem, qata duyemîn, verastkirin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എക്‌സ്‌പ്ലോറേഷൻ ടൈംലൈൻ: സ്‌കിൽ ബിൽഡിംഗ്, ഐഡിയ ഡെവലപ്‌മെൻ്റ്, ലൈൻ ഡ്രോയിംഗ്, ഫസ്റ്റ് ലെയർ, രണ്ടാമത്തെ ലെയർ, അഡ്ജസ്റ്റ്‌മെൻ്റ്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टेक्स्चरल अन्वेषण समयरेखा: कौशल निर्माण, विचार विकास, रेखा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 اکتشاف مهال ویش: د مهارت جوړول، د نظر پراختیا، د کرښې رسمول، لومړی پرت، دویمه پرت،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explorações texturais: desenvolvimento de habilidades, desenvolvimento de ideias, desenho de linhas, primeira camada, segunda camada,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ਖੋਜਾਂ ਦੀ ਸਮਾਂਰੇਖਾ: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текстуре: изградња вештина, развој идеја,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Cronología de exploraciones de texturas: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texturforskning: Byggande av färdigheter, idéutveckling, linjeritning,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உரை ஆய்வு காலவரிசை: திறன் உருவாக்கம், யோசனை மேம்பாடு, வரி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текстурних досліджень: розвиток навичок, розробка ідеї, креслення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275dd4d07e0_0_60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275dd4d07e0_0_6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2080f4c569f_0_13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2080f4c569f_0_1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220a963143f_0_82: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Auction: How much is international art worth?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Ankand: Sa vlen arti ndërkombëtar?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ጨረታ፡- አለም አቀፍ የጥበብ ዋጋ ስንት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المزاد: كم تبلغ قيمة الفن العالمي؟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Աճուրդ. Որքա՞ն արժե միջազգային արվեստը: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Subhasta: quant val l'art internacional?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拍卖：国际艺术品价值几何？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Veiling: Hoeveel is internationale kunst waard?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حراج: ارزش هنر بین المللی چقدر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Vente aux enchères : combien vaut l’art international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Auktion: Wie viel ist internationale Kunst wert?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હરાજી: આંતરરાષ્ટ્રીય કલાની કિંમત કેટલી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नीलामी: अंतर्राष्ट्रीय कला का मूल्य कितना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Asta: quanto vale l'arte internazionale?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オークション：国際的な芸術品の価値はいくらですか?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경매: 국제 미술품의 가치는 얼마인가요?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Mezad: Hunera navneteweyî çiqas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Lelongan: Berapakah nilai seni antarabangsa?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ലേലം: അന്താരാഷ്ട്ര കലയുടെ മൂല്യം എത്രയാണ്?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लिलामी: अन्तर्राष्ट्रिय कलाको मूल्य कति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لیلام: نړیوال هنر څومره ارزښت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Leilão: Quanto vale a arte internacional?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ਨਿਲਾਮੀ: ਅੰਤਰਰਾਸ਼ਟਰੀ ਕਲਾ ਦੀ ਕੀਮਤ ਕਿੰਨੀ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Аукцион: сколько стоит зарубежное искусство?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Аукција: Колико вреди међународна уметност?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Xaraashka: Waa imisa qiimaha fanka caalamiga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Subasta: ¿Cuánto vale el arte internacional?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Lelang: Sabaraha harga seni internasional?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Mnada: Sanaa ya kimataifa ina thamani gani?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Auktion: Hur mycket är internationell konst värd?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Auction: Magkano ang halaga ng internasyonal na sining?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ஏலம்: சர்வதேச கலை மதிப்பு எவ்வளவு?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การประมูล: งานศิลปะนานาชาติมีมูลค่าเท่าไร?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Müzayede: Uluslararası sanat eserlerinin değeri ne kadar?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Аукціон: скільки коштує міжнародне мистецтво?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نیلامی: بین الاقوامی آرٹ کی قیمت کتنی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Đấu giá: Tác phẩm nghệ thuật quốc tế có giá trị bao nhiêu?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81" name="Google Shape;381;g220a963143f_0_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220a963143f_0_35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220a963143f_0_3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220a963143f_0_36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220a963143f_0_3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(The Dream), 1932. Oil on canvas, 130 x 97 cm, Private collection of Steven A. Cohen.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(The Dream), 1932</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(The Dream), 1932. Vaj në pëlhurë, 130 x 97 cm, Koleksioni privat i Steven A. Cohen.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(The Dream), 1932. ዘይት በሸራ ላይ, 130 x 97 ሴ.ሜ, የስቲቨን ኤ ኮሄን የግል ስብስብ.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بابلو بيكاسو، الحلم، 1932. زيت على قماش، 130 × 97 سم، مجموعة خاصة لستيفن أ. كوهين.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Պաբլո Պիկասո, Le Rêve (The Dream), 1932. Կտավ յուղաներկ, 130 x 97 սմ, Սթիվեն Ա. Կոենի մասնավոր հավաքածու։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(El somni), 1932. Oli sobre tela, 130 x 97 cm, Col·lecció particular de Steven A. Cohen.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巴勃罗·毕加索，《梦》，1932 年。布面油画，130 x 97 厘米，史蒂文·A·科恩私人收藏。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(De droom), 1932. Olieverf op doek, 130 x 97 cm, Privécollectie van Steven A. Cohen.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پابلو پیکاسو، Le Rêve (The Dream)، 1932. رنگ روغن روی بوم، 130 x 97 سانتی متر، مجموعه خصوصی استیون A. کوهن.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1932. Huile sur toile, 130 x 97 cm, Collection privée de Steven A. Cohen.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(Der Traum), 1932. Öl auf Leinwand, 130 x 97 cm, Privatsammlung von Steven A. Cohen.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પાબ્લો પિકાસો, લે રેવે (ધ ડ્રીમ), 1932. કેનવાસ પર તેલ, 130 x 97 સેમી, સ્ટીવન એ. કોહેનનું ખાનગી સંગ્રહ.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पाब्लो पिकासो, ले रेव (स्वप्न), 1932. कैनवास पर तेल चित्र, 130 x 97 सेमी, स्टीवन ए. कोहेन का निजी संग्रह।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(Il sogno), 1932. Olio su tela, 130 x 97 cm, Collezione privata di Steven A. Cohen.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パブロ・ピカソ、「夢」、1932年。キャンバスに油彩、130 x 97 cm、スティーブン・A・コーエンの個人コレクション。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파블로 피카소, Le Rêve(꿈), 1932년. 캔버스에 유채, 130 x 97cm, 스티븐 A. 코헨의 개인 소장품.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(Xewn), 1932. Rûn li ser canvas, 130 x 97 cm, Koleksiyona taybet a Steven A. Cohen.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(The Dream), 1932. Minyak di atas kanvas, 130 x 97 cm, Koleksi peribadi Steven A. Cohen.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പാബ്ലോ പിക്കാസോ, ലെ റേവ് (ദി ഡ്രീം), 1932. ഓയിൽ ഓൺ ക്യാൻവാസ്, 130 x 97 സെ.മീ, സ്റ്റീവൻ എ. കോഹൻ്റെ സ്വകാര്യ ശേഖരം.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पाब्लो पिकासो, ले रेभ (द ड्रीम), 1932। क्यानभासमा तेल, 130 x 97 सेमी, स्टीवन ए कोहेनको निजी संग्रह।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پابلو پیکاسو، لی ریو (خوب)، 1932. تیل په کینوس کې، 130 x 97 سانتي متره، د سټیون اې کوهن شخصي ټولګه.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(O Sonho), 1932. Óleo sobre tela, 130 x 97 cm, Coleção particular de Steven A. Cohen.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ਪਾਬਲੋ ਪਿਕਾਸੋ, ਲੇ ਰੇਵ (ਦ ਡ੍ਰੀਮ), 1932. ਕੈਨਵਸ ਉੱਤੇ ਤੇਲ, 130 x 97 ਸੈਂਟੀਮੀਟਰ, ਸਟੀਵਨ ਏ. ਕੋਹੇਨ ਦਾ ਨਿੱਜੀ ਸੰਗ੍ਰਹਿ।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Пабло Пикассо, «Сон» (Le Rêve), 1932. Холст, масло, 130 x 97 см, Частная коллекция Стивена А. Коэна.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Пабло Пикасо, Ле Реве (Сан), 1932. Уље на платну, 130 к 97 цм, Приватна колекција Стивена А. Коена.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(The Dream), 1932. Saliida shiraac, 130 x 97 cm, Ururinta gaarka ah ee Steven A. Cohen.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(El sueño), 1932. Óleo sobre lienzo, 130 x 97 cm, Colección privada de Steven A. Cohen.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(Impian), 1932. Minyak dina kanvas, 130 x 97 cm, Koléksi pribadi Steven A. Cohen.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(Ndoto), 1932. Mafuta kwenye turubai, 130 x 97 cm, Mkusanyiko wa kibinafsi wa Steven A. Cohen.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(Drömmen), 1932. Olja på duk, 130 x 97 cm, Privatsamling av Steven A. Cohen.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(The Dream), 1932. Oil on canvas, 130 x 97 cm, Pribadong koleksyon ni Steven A. Cohen.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பாப்லோ பிக்காசோ, லே ரேவ் (தி ட்ரீம்), 1932. ஆயில் ஆன் கேன்வாஸ், 130 x 97 செ.மீ., ஸ்டீவன் ஏ. கோஹனின் தனியார் சேகரிப்பு.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ปาโบล ปิกัสโซ Le Rêve (ความฝัน) พ.ศ. 2475 สีน้ำมันบนผ้าใบ 130 x 97 ซม. คอลเลกชันส่วนตัวของสตีเวน เอ. โคเฮน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(Rüya), 1932. Tuval üzerine yağlıboya, 130 x 97 cm, Steven A. Cohen'in özel koleksiyonu.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Пабло Пікассо, Le Rêve (Сон), 1932. Полотно, олія, 130 x 97 см, приватна колекція Стівена А. Коена.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پابلو پکاسو، لی ریو (دی ڈریم)، 1932۔ کینوس پر تیل، 130 x 97 سینٹی میٹر، اسٹیون اے کوہن کا نجی مجموعہ۔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(Giấc mơ), 1932. Sơn dầu trên vải, 130 x 97 cm, Bộ sưu tập riêng của Steven A. Cohen.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220a963143f_0_36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220a963143f_0_3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Oil on canvas, 89 × 146 cm, Private collection, Paris.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Vaj mbi pëlhurë, 89 × 146 cm, Koleksioni privat, Paris. 170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ኑ ኩሼ (ሱር ሌ ኮቴ ጋሼ), 1917. ዘይት በሸራ ላይ, 89 × 146 ሴ.ሜ, የግል ስብስብ, ፓሪስ. 170 ሚሊዮን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أميديو موديلياني، نو كوشي (sur le côté gauche)، 1917. زيت على قماش، 89 × 146 سم، مجموعة خاصة، باريس. 170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Յուղը կտավի վրա, 89 × 146 սմ, Մասնավոր հավաքածու, Փարիզ: 170 միլիոն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Oli sobre tela, 89 × 146 cm, Col·lecció particular, París. 170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阿梅代奥·莫迪利亚尼，《Nu couché》（sur le côté gauche），1917 年。布面油画，89 × 146 厘米，私人收藏，巴黎。 1.7亿美元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Olieverf op doek, 89 x 146 cm, privécollectie, Parijs. 170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رنگ روغن روی بوم، 89 × 146 سانتی متر، مجموعه خصوصی، پاریس. 170 میلیون تومان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Huile sur toile, 89 × 146 cm, Collection particulière, Paris. 170 millions de dollars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Öl auf Leinwand, 89 × 146 cm, Privatsammlung, Paris. 170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કેનવાસ પર તેલ, 89 × 146 cm, ખાનગી સંગ્રહ, પેરિસ.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एमेडियो मोदिग्लिआनी, नु काउचे (सुर ले कोटे गौचे), 1917। कैनवास पर तेल, 89 × 146 सेमी, निजी संग्रह, पेरिस। 170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Olio su tela, 89 × 146 cm, Collezione privata, Parigi. 170 milioni di dollari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アメデオ・モディリアーニ、ヌー・クシェ (シュル・ル・コテ・ゴーシュ)、1917 年。キャンバスに油彩、89 × 146 cm、パリ、個人蔵。 1億7,000万ドル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아메데오 모딜리아니, 누 쿠셰(sur le côté gauche), 1917년. 캔버스에 유채, 89 × 146cm, 개인 소장품, 파리. 1억 7천만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Rûn li ser cawa, 89 × 146 cm, Koleksiyona taybet, Parîs. 170 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Minyak pada kanvas, 89 × 146 cm, Koleksi peribadi, Paris. 170 juta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ഓയിൽ ഓൺ ക്യാൻവാസ്, 89 × 146 cm, സ്വകാര്യ ശേഖരം, പാരീസ്.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क्यानभासमा तेल, 89 × 146 सेमी, निजी संग्रह, पेरिस। 170M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په کینوس کې تېل، 89 × 146 سانتي متره، شخصي ټولګه، پاریس.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Óleo sobre tela, 89 × 146 cm, Coleção particular, Paris. 170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ਕੈਨਵਸ 'ਤੇ ਤੇਲ, 89 × 146 ਸੈਂਟੀਮੀਟਰ, ਨਿੱਜੀ ਸੰਗ੍ਰਹਿ, ਪੈਰਿਸ।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Амедео Модильяни, «Ну диване (сюр-ле-коте-гош»), 1917. Холст, масло, 89 × 146 см, Частная коллекция, Париж. 170 миллионов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Амедео Модиљани, Ну цоуцхе (сур ле цоте гауцхе), 1917. Уље на платну, 89 × 146 цм, Приватна колекција, Париз. 170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Saliida canvas, 89 × 146 cm, Ururinta gaarka ah, Paris.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Óleo sobre lienzo, 89 × 146 cm, Colección particular, París. 170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Minyak dina kanvas, 89 × 146 cm, Koleksi pribadi, Paris.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Mafuta kwenye turubai, 89 × 146 cm, Mkusanyiko wa kibinafsi, Paris.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Olja på duk, 89 × 146 cm, Privat samling, Paris. 170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Langis sa canvas, 89 × 146 cm, Pribadong koleksyon, Paris.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கேன்வாஸில் எண்ணெய், 89 × 146 செ.மீ., தனியார் சேகரிப்பு, பாரிஸ்.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สีน้ำมันบนผ้าใบ, 89 × 146 ซม., คอลเลคชันส่วนตัว, ปารีส 170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Tuval üzerine yağlıboya, 89 × 146 cm, Özel koleksiyon, Paris. 170 milyon dolar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Амедео Модільяні, Nu couché (sur le côté gauche), 1917. Полотно, олія, 89 × 146 см, Приватна колекція, Париж. 170 мільйонів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کینوس پر تیل، 89 × 146 سینٹی میٹر، پرائیویٹ کلیکشن، پیرس۔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Sơn dầu trên canvas, 89 × 146 cm, Bộ sưu tập tư nhân, Paris. 170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220a963143f_0_37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220a963143f_0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of Adele Bloch-Bauer II, 1912. Oil on canvas, 190 x 120 cm, Private collection.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of Adele Bloch-Bauer II, 1912.</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Portreti i Adele Bloch-Bauer II, 1912. Vaj mbi pëlhurë, 190 x 120 cm, Koleksioni privat. 150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ጉስታቭ ክሊምት ፣ የአዴሌ ብሉች-ባወር II የቁም ሥዕል ፣ 1912 ዘይት በሸራ ላይ ፣ 190 x 120 ሴ.ሜ ፣ የግል ስብስብ። 150ሚ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غوستاف كليمت، صورة أديل بلوخ باور الثانية، ١٩١٢. زيت على قماش، ١٩٠ × ١٢٠ سم، مجموعة خاصة. ١٥٠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Գուստավ Կլիմտ, Ադել Բլոխ-Բաուերի II դիմանկարը, 1912. Կտավ յուղաներկ, 190 x 120 սմ, Մասնավոր հավաքածու։ 150 մլն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Retrat d'Adele Bloch-Bauer II, 1912. Oli sobre tela, 190 x 120 cm, Col·lecció particular. 150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古斯塔夫·克里姆特，《阿黛尔·布洛赫-鲍尔二世肖像》，1912年作。布面油画，190 x 120厘米，私人收藏。1.5亿美元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Portret van Adele Bloch-Bauer II, 1912. Olieverf op doek, 190 x 120 cm, Privécollectie. 150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گوستاو کلیمت، پرتره آدل بلوخ-بائر دوم، 1912. رنگ روغن روی بوم، 190 در 120 سانتی متر، مجموعه خصوصی. 150 میلیون تومان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d'Adèle Bloch-Bauer II, 1912. Huile sur toile, 190 x 120 cm, Collection privée. 150 millions de dollars américains.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Porträt von Adele Bloch-Bauer II, 1912. Öl auf Leinwand, 190 x 120 cm, Privatsammlung. 150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ગુસ્તાવ ક્લિમ્ટ, એડેલે બ્લોચ-બૉઅર II નું પોટ્રેટ, 1912. કેનવાસ પર તેલ, 190 x 120 સેમી, ખાનગી સંગ્રહ.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गुस्ताव क्लिम्ट, एडेल बलोच-बाउर द्वितीय का चित्र, 1912. कैनवास पर तैलचित्र, 190 x 120 सेमी., निजी संग्रह. 150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Ritratto di Adele Bloch-Bauer II, 1912. Olio su tela, 190 x 120 cm, Collezione privata. 150 milioni di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グスタフ・クリムト『アデーレ・ブロッホ＝バウアーの肖像 II』、1912年。キャンバスに油彩、190 x 120 cm、個人蔵。1億5000万米ドル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구스타프 클림트, 아델레 블로흐-바우어 2세의 초상, 1912년. 캔버스에 유채, 190 x 120cm, 개인 소장. 1억 5천만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of Adele Bloch-Bauer II, 1912. Rûn li ser canvas, 190 x 120 cm, Koleksiyona taybet.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Potret Adele Bloch-Bauer II, 1912. Minyak pada kanvas, 190 x 120 cm, Koleksi peribadi. 150 juta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ഗുസ്താവ് ക്ലിംറ്റ്, അഡെലെ ബ്ലോച്ച്-ബോവർ II ൻ്റെ ഛായാചിത്രം, 1912. ക്യാൻവാസിലെ എണ്ണ, 190 x 120 സെൻ്റീമീറ്റർ, സ്വകാര്യ ശേഖരം.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Adele Bloch-Bauer II को पोर्ट्रेट, 1912। क्यानभासमा तेल, 190 x 120 सेमी, निजी संग्रह। 150M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ګوستاو کلیمټ، د اډیل بلوچ باؤر II انځور، 1912. په کانوس کې تېل، 190 x 120 سانتي متره، شخصي ټولګه.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Retrato de Adele Bloch-Bauer II, 1912. Óleo sobre tela, 190 x 120 cm, Coleção particular. 150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Adele Bloch-Bauer II ਦਾ ਪੋਰਟਰੇਟ, 1912. ਕੈਨਵਸ 'ਤੇ ਤੇਲ, 190 x 120 cm, ਨਿੱਜੀ ਸੰਗ੍ਰਹਿ।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Густав Климт, «Портрет Адели Блох-Бауэр II», 1912. Холст, масло, 190 x 120 см, частная коллекция. 150 млн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Густав Климт, Портрет Аделе Блох-Бауер ИИ, 1912. Уље на платну, 190 к 120 цм, Приватна колекција. 150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Sawirka Adele Bloch-Bauer II, 1912. Saliida shiraaca, 190 x 120 cm, Ururinta gaarka ah.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Retrato de Adele Bloch-Bauer II, 1912. Óleo sobre lienzo, 190 x 120 cm, Colección privada. 150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Potret Adele Bloch-Bauer II, 1912. Minyak dina kanvas, 190 x 120 cm, Koléksi pribadi.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Picha ya Adele Bloch-Bauer II, 1912. Mafuta kwenye turubai, 190 x 120 cm, Mkusanyiko wa kibinafsi.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Porträtt av Adele Bloch-Bauer II, 1912. Olja på duk, 190 x 120 cm, Privat samling. 150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of Adele Bloch-Bauer II, 1912. Langis sa canvas, 190 x 120 cm, Pribadong koleksyon.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குஸ்டாவ் கிளிம்ட், அடீல் ப்ளாச்-பாயர் II இன் உருவப்படம், 1912. கேன்வாஸில் எண்ணெய், 190 x 120 செ.மீ., தனியார் சேகரிப்பு.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กุสตาฟ คลิมต์ ภาพเหมือนของอาเดล บลอค-บาวเออร์ที่ 2 พ.ศ. 2455 สีน้ำมันบนผ้าใบ 190 x 120 ซม. คอลเลกชันส่วนตัว 150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Adele Bloch-Bauer II Portresi, 1912. Tuval üzerine yağlıboya, 190 x 120 cm, Özel koleksiyon. 150 milyon ABD Doları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Густав Клімт, Портрет Аделі Блох-Бауер II, 1912. Полотно, олія, 190 х 120 см, приватна колекція. 150 мільйонів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Adele Bloch-Bauer II کا پورٹریٹ، 1912۔ کینوس پر تیل، 190 x 120 سینٹی میٹر، پرائیویٹ کلیکشن۔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Chân dung Adele Bloch-Bauer II, 1912. Sơn dầu trên vải, 190 x 120 cm, Bộ sưu tập cá nhân. 150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1dd3d80d226_0_17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1dd3d80d226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220a963143f_0_37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220a963143f_0_3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of Adele Bloch-Bauer I, 1907. Oil, silver and gold on canvas, 140 × 140 cm,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of Adele Bloch-Bauer I, 1907.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Portreti i Adele Bloch-Bauer I, 1907. Vaj, argjend dhe ar në telajo, 140 × 140 cm,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ጉስታቭ ክሊምት ፣ የአዴሌ ብሉች-ባወር I ሥዕል ፣ 1907 ዘይት ፣ ብር እና ወርቅ በሸራ ላይ ፣ 140 × 140 ሴ.ሜ ፣ ኒዩ ጋለሪ ኒው ዮርክ።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غوستاف كليمت، صورة لأديل بلوخ باور الأول، 1907. زيت وفضة وذهب على قماش، 140 × 140 سم، نيو جاليري نيويورك.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Գուստավ Կլիմտ, Ադել Բլոխ-Բաուեր I-ի դիմանկարը, 1907: Յուղ, արծաթ և ոսկի կտավի վրա, 140 × 140 սմ,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Retrat d'Adele Bloch-Bauer I, 1907. Oli, plata i or sobre tela, 140 × 140 cm,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古斯塔夫·克里姆特，《阿黛尔·布洛赫-鲍尔一世的肖像》，1907 年。布面油画、银和金，140 × 140 厘米，纽约新画廊。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Portret van Adele Bloch-Bauer I, 1907. Olie, zilver en goud op canvas, 140 x 140 cm, Neue Galerie New York.</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گوستاو کلیمت، پرتره آدل بلوخ-باوئر اول، 1907. رنگ روغن، نقره و طلا روی بوم، 140 × 140 سانتی متر،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d'Adele Bloch-Bauer I, 1907. Huile, argent et or sur toile, 140 × 140 cm,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Porträt von Adele Bloch-Bauer I, 1907. Öl, Silber und Gold auf Leinwand, 140 × 140 cm,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ગુસ્તાવ ક્લિમ્ટ, એડેલે બ્લોચ-બાઉર Iનું પોટ્રેટ, 1907. કેનવાસ પર તેલ, ચાંદી અને સોનું, 140 × 140 સે.મી., ન્યુ ગેલેરી ન્યુ યોર્ક.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गुस्ताव क्लिम्ट, एडेल बलोच-बाउर I का पोर्ट्रेट, 1907। कैनवास पर तेल, चांदी और सोना, 140 × 140 सेमी, न्यू गैलरी न्यूयॉर्क।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Ritratto di Adele Bloch-Bauer I, 1907. Olio, argento e oro su tela, 140 × 140 cm,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グスタフ・クリムト、アデーレ・ブロッホ＝バウアーIの肖像、1907年。キャンバスに油彩、銀、金、140 × 140 cm、ノイエ・ギャラリー・ニューヨーク。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구스타프 클림트, 아델레 블로흐-바우어 1세의 초상, 1907년. 캔버스에 유채, 은색, 금색, 140 × 140cm, 노이에 갤러리 뉴욕.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of Adele Bloch-Bauer I, 1907. Rûn, zîv û zêr li ser cawa, 140 × 140 cm,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Potret Adele Bloch-Bauer I, 1907. Minyak, perak dan emas di atas kanvas, 140 × 140 sm,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ഗുസ്താവ് ക്ലിംറ്റ്, അഡെലെ ബ്ലോച്ച്-ബോവർ I ൻ്റെ ഛായാചിത്രം, 1907. ക്യാൻവാസിൽ എണ്ണ, വെള്ളി, സ്വർണ്ണം, 140 × 140 സെ.മീ, ന്യൂ ഗ്യാലറി ന്യൂയോർക്ക്.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Adele Bloch-Bauer I को पोर्ट्रेट, 1907। क्यानभासमा तेल, चाँदी र सुन, 140 × 140 सेमी, Neue Galerie New York।</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د اډیل بلوچ-باؤر I انځور، 1907. تیل، سپین زر او په کینوس کې سره زر، 140 × 140 سانتي متره، نیو ګالري نیویارک.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Retrato de Adele Bloch-Bauer I, 1907. Óleo, prata e ouro sobre tela, 140 × 140 cm,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Adele Bloch-Bauer I ਦਾ ਪੋਰਟਰੇਟ, 1907. ਕੈਨਵਸ 'ਤੇ ਤੇਲ, ਚਾਂਦੀ ਅਤੇ ਸੋਨਾ, 140 × 140 ਸੈਂਟੀਮੀਟਰ, ਨਿਊ ਗੈਲਰੀ ਨਿਊਯਾਰਕ।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Густав Климт, Портрет Адели Блох-Бауэр I, 1907. Холст, масло, серебро и золото, 140 × 140 см,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Густав Климт, Портрет Аделе Блох-Бауер И, 1907. Уље, сребро и злато на платну, 140 × 140 цм, Неуе Галерие Нев Иорк.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Sawirka Adele Bloch-Bauer I, 1907. Saliid, qalin iyo dahab shiraac ah, 140 × 140 cm,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Retrato de Adele Bloch-Bauer I, 1907. Óleo, plata y oro sobre lienzo, 140 × 140 cm, Neue Galerie Nueva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Potrét Adele Bloch-Bauer I, 1907. Minyak, pérak jeung emas dina kanvas, 140 × 140 cm,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Picha ya Adele Bloch-Bauer I, 1907. Mafuta, fedha na dhahabu kwenye turubai, 140 × 140 cm,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Porträtt av Adele Bloch-Bauer I, 1907. Olja, silver och guld på duk, 140 × 140 cm,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of Adele Bloch-Bauer I, 1907. Langis, pilak at ginto sa canvas, 140 × 140 cm,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குஸ்டாவ் கிளிம்ட், அடீல் ப்ளாச்-பாயர் I இன் உருவப்படம், 1907. கேன்வாஸில் எண்ணெய், வெள்ளி மற்றும் தங்கம், 140 × 140 செ.மீ., நியூ கேலரி நியூயார்க்.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ภาพเหมือนของ Adele Bloch-Bauer I, 1907 น้ำมัน เงิน และทองบนผ้าใบ 140 × 140 ซม.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Adele Bloch-Bauer I'in Portresi, 1907. Tuval üzerine yağlıboya, gümüş ve altın, 140 × 140 cm,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Густав Клімт, Портрет Аделі Блох-Бауер I, 1907. Олія, срібло та золото на полотні, 140 × 140 см, Neue Galerie New York.</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Adele Bloch-Bauer I کا پورٹریٹ، 1907. کینوس پر تیل، چاندی اور سونا، 140 × 140 سینٹی میٹر، نیو گیلری نیویارک۔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Chân dung Adele Bloch-Bauer I, 1907. Sơn dầu, bạc và vàng trên vải, 140 × 140 cm, Neue Galerie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220a963143f_0_38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220a963143f_0_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Portrait of Dr. Gachet, 1890. Oil on canvas, 67 x 56 cm, Private collection.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Portrait of Dr. Gachet, 1890.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Portreti i Dr. Gachet, 1890. Vaj mbi pëlhurë, 67 x 56 cm, Koleksioni privat.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ቪንሰንት ቫን ጎግ ፣ የዶክተር ጋሼት ፎቶ ፣ 1890. ዘይት በሸራ ላይ ፣ 67 x 56 ሴ.ሜ ፣ የግል ስብስብ።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فينسنت فان جوخ، صورة للدكتور غاشيت، 1890. زيت على قماش، 67 × 56 سم، مجموعة خاصة.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Վինսենթ վան Գոգ, Դոկտոր Գաչետի դիմանկարը, 1890. Կտավ յուղաներկ, 67 x 56 սմ, մասնավոր հավաքածու: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Retrat del doctor Gachet, 1890. Oli sobre tela, 67 x 56 cm, Col·lecció particular.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文森特·梵高，加歇医生肖像，1890 年。布面油画，67 x 56 厘米，私人收藏。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Portret van Dr. Gachet, 1890. Olieverf op doek, 67 x 56 cm, Privécollectie.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وینسنت ون گوگ، پرتره دکتر گچت، 1890. رنگ روغن روی بوم، 67 در 56 سانتی متر، مجموعه خصوصی.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Portrait du docteur Gachet, 1890. Huile sur toile, 67 x 56 cm, Collection particulière.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Porträt von Dr. Gachet, 1890. Öl auf Leinwand, 67 x 56 cm, Privatsammlung.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વિન્સેન્ટ વેન ગો, ડો. ગેચેટનું પોટ્રેટ, 1890. કેનવાસ પર તેલ, 67 x 56 સેમી, ખાનગી સંગ્રહ.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विन्सेंट वान गॉग, डॉ. गैशेट का चित्र, 1890. कैनवास पर तेल चित्र, 67 x 56 सेमी, निजी संग्रह।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Ritratto del dottor Gachet, 1890. Olio su tela, 67 x 56 cm, Collezione privata.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フィンセント・ファン・ゴッホ、「ガシェ医師の肖像」、1890年。キャンバスに油彩、67 x 56 cm、個人所蔵。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빈센트 반 고흐, 가셰 박사의 초상화, 1890년. 캔버스에 유채, 67 x 56cm, 개인 소장품.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Portreya Dr.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Potret Dr. Gachet, 1890. Minyak di atas kanvas, 67 x 56 cm, Koleksi peribadi.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വിൻസെൻ്റ് വാൻ ഗോഗ്, ഡോ. ഗാഷെറ്റിൻ്റെ ഛായാചിത്രം, 1890. ക്യാൻവാസിലെ എണ്ണ, 67 x 56 സെൻ്റീമീറ്റർ, സ്വകാര്യ ശേഖരം.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भिन्सेन्ट भ्यान गग, डा. ग्याचेटको पोर्ट्रेट, १८९०। क्यानभासमा तेल, ६७ x ५६ सेमी, निजी संग्रह।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وینسنټ وان ګوګ، د ډاکټر ګیچیټ انځور، 1890. تیل په کینوس کې، 67 x 56 سانتي متره، شخصي ټولګه.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Retrato do Dr. Gachet, 1890. Óleo sobre tela, 67 x 56 cm, Coleção particular.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ਵਿਨਸੈਂਟ ਵੈਨ ਗੌਗ, ਡਾ. ਗਾਚੇਟ ਦਾ ਪੋਰਟਰੇਟ, 1890. ਕੈਨਵਸ 'ਤੇ ਤੇਲ, 67 x 56 ਸੈਂਟੀਮੀਟਰ, ਨਿੱਜੀ ਸੰਗ੍ਰਹਿ।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Винсент Ван Гог, Портрет доктора Гаше, 1890. Холст, масло, 67 x 56 см, Частная коллекция.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Винсент ван Гог, Портрет др Гашеа, 1890. Уље на платну, 67 к 56 цм, Приватна колекција.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Sawirka Dr. Gachet, 1890. Saliida canvas, 67 x 56 cm, Ururinta gaarka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Retrato del Dr. Gachet, 1890. Óleo sobre lienzo, 67 x 56 cm, Colección privada.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Potrét Dr Gachet, 1890. Minyak dina kanvas, 67 x 56 cm, kempelan swasta.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Picha ya Dk. Gachet, 1890. Mafuta kwenye turubai, 67 x 56 cm, Mkusanyiko wa kibinafsi.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Porträtt av Dr Gachet, 1890. Olja på duk, 67 x 56 cm, Privat samling.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Larawan ni Dr. Gachet, 1890. Langis sa canvas, 67 x 56 cm, Pribadong koleksyon.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வின்சென்ட் வான் கோக், டாக்டர் கச்சேட்டின் உருவப்படம், 1890. கேன்வாஸில் எண்ணெய், 67 x 56 செ.மீ., தனியார் சேகரிப்பு.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ภาพเหมือนของดร. Gachet, 1890 สีน้ำมันบนผ้าใบ 67 x 56 ซม. คอลเลกชันส่วนตัว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Dr. Gachet'nin Portresi, 1890. Tuval üzerine yağlıboya, 67 x 56 cm, Özel koleksiyon.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Вінсент Ван Гог, Портрет доктора Гаше, 1890 р. Полотно, олія, 67 х 56 см, Приватна колекція.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ونسنٹ وین گوگ، ڈاکٹر گیچٹ کا پورٹریٹ، 1890۔ کینوس پر تیل، 67 x 56 سینٹی میٹر، نجی مجموعہ۔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Chân dung Bác sĩ Gachet, 1890. Sơn dầu trên vải, 67 x 56 cm, Bộ sưu tập cá nhân.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20a963143f_0_3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220a963143f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220a963143f_0_39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220a963143f_0_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220a963143f_0_40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220a963143f_0_4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of Adele Bloch-Bauer II, 1912. Oil on canvas, 190 x 120 cm, Private collection.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of Adele Bloch-Bauer II, 1912</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Portreti i Adele Bloch-Bauer II, 1912. Vaj mbi pëlhurë, 190 x 120 cm, Koleksioni privat. 150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ጉስታቭ ክሊምት ፣ የአዴሌ ብሉች-ባወር II የቁም ሥዕል ፣ 1912 ዘይት በሸራ ላይ ፣ 190 x 120 ሴ.ሜ ፣ የግል ስብስብ። 150ሚ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غوستاف كليمت، صورة أديل بلوخ باور الثانية، ١٩١٢. زيت على قماش، ١٩٠ × ١٢٠ سم، مجموعة خاصة. ١٥٠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Գուստավ Կլիմտ, Ադել Բլոխ-Բաուերի II դիմանկարը, 1912. Կտավ յուղաներկ, 190 x 120 սմ, Մասնավոր հավաքածու։ 150 մլն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Retrat d'Adele Bloch-Bauer II, 1912. Oli sobre tela, 190 x 120 cm, Col·lecció particular. 150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古斯塔夫·克里姆特，《阿黛尔·布洛赫-鲍尔二世肖像》，1912年作。布面油画，190 x 120厘米，私人收藏。1.5亿美元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Portret van Adele Bloch-Bauer II, 1912. Olieverf op doek, 190 x 120 cm, Privécollectie. 150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گوستاو کلیمت، پرتره آدل بلوخ-بائر دوم، 1912. رنگ روغن روی بوم، 190 در 120 سانتی متر، مجموعه خصوصی. 150 میلیون تومان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d'Adèle Bloch-Bauer II, 1912. Huile sur toile, 190 x 120 cm, Collection privée. 150 millions de dollars américains.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Porträt von Adele Bloch-Bauer II, 1912. Öl auf Leinwand, 190 x 120 cm, Privatsammlung. 150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ગુસ્તાવ ક્લિમ્ટ, એડેલે બ્લોચ-બૉઅર II નું પોટ્રેટ, 1912. કેનવાસ પર તેલ, 190 x 120 સેમી, ખાનગી સંગ્રહ.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गुस्ताव क्लिम्ट, एडेल बलोच-बाउर द्वितीय का चित्र, 1912. कैनवास पर तैलचित्र, 190 x 120 सेमी., निजी संग्रह. 150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Ritratto di Adele Bloch-Bauer II, 1912. Olio su tela, 190 x 120 cm, Collezione privata. 150 milioni di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グスタフ・クリムト『アデーレ・ブロッホ＝バウアーの肖像 II』、1912年。キャンバスに油彩、190 x 120 cm、個人蔵。1億5000万米ドル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구스타프 클림트, 아델레 블로흐-바우어 2세의 초상, 1912년. 캔버스에 유채, 190 x 120cm, 개인 소장. 1억 5천만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of Adele Bloch-Bauer II, 1912. Rûn li ser canvas, 190 x 120 cm, Koleksiyona taybet.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Potret Adele Bloch-Bauer II, 1912. Minyak pada kanvas, 190 x 120 cm, Koleksi peribadi. 150 juta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ഗുസ്താവ് ക്ലിംറ്റ്, അഡെലെ ബ്ലോച്ച്-ബോവർ II ൻ്റെ ഛായാചിത്രം, 1912. ക്യാൻവാസിലെ എണ്ണ, 190 x 120 സെൻ്റീമീറ്റർ, സ്വകാര്യ ശേഖരം.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Adele Bloch-Bauer II को पोर्ट्रेट, 1912। क्यानभासमा तेल, 190 x 120 सेमी, निजी संग्रह। 150M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د اډیل بلوچ-باؤر II انځور، 1912. په کینوس کې تېل، 190 x 120 سانتي متره، شخصي ټولګه.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Retrato de Adele Bloch-Bauer II, 1912. Óleo sobre tela, 190 x 120 cm, Coleção particular. 150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Adele Bloch-Bauer II ਦਾ ਪੋਰਟਰੇਟ, 1912. ਕੈਨਵਸ 'ਤੇ ਤੇਲ, 190 x 120 cm, ਨਿੱਜੀ ਸੰਗ੍ਰਹਿ।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Густав Климт, «Портрет Адели Блох-Бауэр II», 1912. Холст, масло, 190 x 120 см, частная коллекция. 150 млн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Густав Климт, Портрет Аделе Блох-Бауер ИИ, 1912. Уље на платну, 190 к 120 цм, Приватна колекција. 150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Sawirka Adele Bloch-Bauer II, 1912. Saliida shiraaca, 190 x 120 cm, Ururinta gaarka ah.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Retrato de Adele Bloch-Bauer II, 1912. Óleo sobre lienzo, 190 x 120 cm, Colección privada. 150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Potret Adele Bloch-Bauer II, 1912. Minyak dina kanvas, 190 x 120 cm, Koléksi pribadi.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Picha ya Adele Bloch-Bauer II, 1912. Mafuta kwenye turubai, 190 x 120 cm, Mkusanyiko wa kibinafsi.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Porträtt av Adele Bloch-Bauer II, 1912. Olja på duk, 190 x 120 cm, Privat samling. 150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of Adele Bloch-Bauer II, 1912. Langis sa canvas, 190 x 120 cm, Pribadong koleksyon.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குஸ்டாவ் கிளிம்ட், அடீல் ப்ளாச்-பாயர் II இன் உருவப்படம், 1912. கேன்வாஸில் எண்ணெய், 190 x 120 செ.மீ., தனியார் சேகரிப்பு.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กุสตาฟ คลิมต์ ภาพเหมือนของอาเดล บลอค-บาวเออร์ที่ 2 พ.ศ. 2455 สีน้ำมันบนผ้าใบ 190 x 120 ซม. คอลเลกชันส่วนตัว 150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Adele Bloch-Bauer II Portresi, 1912. Tuval üzerine yağlıboya, 190 x 120 cm, Özel koleksiyon. 150 milyon ABD Doları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Густав Клімт, Портрет Аделі Блох-Бауер II, 1912. Полотно, олія, 190 х 120 см, приватна колекція. 150 мільйонів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Adele Bloch-Bauer II کا پورٹریٹ، 1912۔ کینوس پر تیل، 190 x 120 سینٹی میٹر، پرائیویٹ کلیکشن۔ 150M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Chân dung Adele Bloch-Bauer II, 1912. Sơn dầu trên vải, 190 x 120 cm, Bộ sưu tập cá nhân. 150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20a963143f_0_40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220a963143f_0_4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Oil on canvas, 89 × 146 cm, Private collection, Paris.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Vaj mbi pëlhurë, 89 × 146 cm, Koleksioni privat, Paris. 170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ኑ ኩሼ (ሱር ሌ ኮቴ ጋሼ), 1917. ዘይት በሸራ ላይ, 89 × 146 ሴ.ሜ, የግል ስብስብ, ፓሪስ. 170 ሚሊዮን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أميديو موديلياني، نو كوشي (sur le côté gauche)، 1917. زيت على قماش، 89 × 146 سم، مجموعة خاصة، باريس. 170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Յուղը կտավի վրա, 89 × 146 սմ, Մասնավոր հավաքածու, Փարիզ: 170 միլիոն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Oli sobre tela, 89 × 146 cm, Col·lecció particular, París. 170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阿梅代奥·莫迪利亚尼，《Nu couché》（sur le côté gauche），1917 年。布面油画，89 × 146 厘米，私人收藏，巴黎。 1.7亿美元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Olieverf op doek, 89 x 146 cm, privécollectie, Parijs. 170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رنگ روغن روی بوم، 89 × 146 سانتی متر، مجموعه خصوصی، پاریس. 170 میلیون تومان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Huile sur toile, 89 × 146 cm, Collection particulière, Paris. 170 millions de dollars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Öl auf Leinwand, 89 × 146 cm, Privatsammlung, Paris. 170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કેનવાસ પર તેલ, 89 × 146 cm, ખાનગી સંગ્રહ, પેરિસ.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एमेडियो मोदिग्लिआनी, नु काउचे (सुर ले कोटे गौचे), 1917। कैनवास पर तेल, 89 × 146 सेमी, निजी संग्रह, पेरिस। 170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Olio su tela, 89 × 146 cm, Collezione privata, Parigi. 170 milioni di dollari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アメデオ・モディリアーニ、ヌー・クシェ (シュル・ル・コテ・ゴーシュ)、1917 年。キャンバスに油彩、89 × 146 cm、パリ、個人蔵。 1億7,000万ドル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아메데오 모딜리아니, 누 쿠셰(sur le côté gauche), 1917년. 캔버스에 유채, 89 × 146cm, 개인 소장품, 파리. 1억 7천만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Rûn li ser cawa, 89 × 146 cm, Koleksiyona taybet, Parîs. 170 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Minyak pada kanvas, 89 × 146 cm, Koleksi peribadi, Paris. 170 juta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ഓയിൽ ഓൺ ക്യാൻവാസ്, 89 × 146 cm, സ്വകാര്യ ശേഖരം, പാരീസ്.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क्यानभासमा तेल, 89 × 146 सेमी, निजी संग्रह, पेरिस। 170M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په کینوس کې تېل، 89 × 146 سانتي متره، شخصي ټولګه، پاریس.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Óleo sobre tela, 89 × 146 cm, Coleção particular, Paris. 170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ਕੈਨਵਸ 'ਤੇ ਤੇਲ, 89 × 146 ਸੈਂਟੀਮੀਟਰ, ਨਿੱਜੀ ਸੰਗ੍ਰਹਿ, ਪੈਰਿਸ।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Амедео Модильяни, «Ну диване (сюр-ле-коте-гош»), 1917. Холст, масло, 89 × 146 см, Частная коллекция, Париж. 170 миллионов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Амедео Модиљани, Ну цоуцхе (сур ле цоте гауцхе), 1917. Уље на платну, 89 × 146 цм, Приватна колекција, Париз. 170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Saliida canvas, 89 × 146 cm, Ururinta gaarka ah, Paris.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Óleo sobre lienzo, 89 × 146 cm, Colección particular, París. 170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Minyak dina kanvas, 89 × 146 cm, Koleksi pribadi, Paris.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Mafuta kwenye turubai, 89 × 146 cm, Mkusanyiko wa kibinafsi, Paris.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Olja på duk, 89 × 146 cm, Privat samling, Paris. 170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Langis sa canvas, 89 × 146 cm, Pribadong koleksyon, Paris.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கேன்வாஸில் எண்ணெய், 89 × 146 செ.மீ., தனியார் சேகரிப்பு, பாரிஸ்.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สีน้ำมันบนผ้าใบ, 89 × 146 ซม., คอลเลคชันส่วนตัว, ปารีส 170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Tuval üzerine yağlıboya, 89 × 146 cm, Özel koleksiyon, Paris. 170 milyon dolar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Амедео Модільяні, Nu couché (sur le côté gauche), 1917. Полотно, олія, 89 × 146 см, Приватна колекція, Париж. 170 мільйонів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کینوس پر تیل، 89 × 146 سینٹی میٹر، پرائیویٹ کلیکشن، پیرس۔ 170M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couché (sur le côté gauche), 1917. Sơn dầu trên canvas, 89 × 146 cm, Bộ sưu tập tư nhân, Paris. 170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20a963143f_0_41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220a963143f_0_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Portrait of Dr. Gachet, 1890. Oil on canvas, 67 x 56 cm, Private collection. 171M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Portrait of Dr. Gachet, 1890.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Portreti i Dr. Gachet, 1890. Vaj mbi pëlhurë, 67 x 56 cm, Koleksioni privat. 171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ቪንሰንት ቫን ጎግ ፣ የዶክተር ጋሼት ፎቶ ፣ 1890. ዘይት በሸራ ላይ ፣ 67 x 56 ሴ.ሜ ፣ የግል ስብስብ። 171 ሚሊዮን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فينسنت فان جوخ، صورة للدكتور غاشيه، ١٨٩٠. زيت على قماش، ٦٧ × ٥٦ سم، مجموعة خاصة. ١٧١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Վինսենթ վան Գոգ, Բժիշկ Գաչետի դիմանկարը, 1890. Կտավ յուղաներկ, 67 x 56 սմ, Մասնավոր հավաքածու: 171 միլիոն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Retrat del doctor Gachet, 1890. Oli sobre tela, 67 x 56 cm, Col·lecció particular. 171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文森特·梵高，《加歇医生肖像》，1890年。布面油画，67 x 56厘米，私人收藏。1.71亿美元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Portret van Dr. Gachet, 1890. Olieverf op doek, 67 x 56 cm, Privécollectie. 171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وینسنت ون گوگ، پرتره دکتر گچت، 1890. رنگ روغن روی بوم، 67 در 56 سانتی متر، مجموعه خصوصی. 171 میلیون دلار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Portrait du docteur Gachet, 1890. Huile sur toile, 67 x 56 cm, Collection particulière. 171 millions de dollars américains.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Porträt von Dr. Gachet, 1890. Öl auf Leinwand, 67 x 56 cm, Privatsammlung. 171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વિન્સેન્ટ વેન ગો, ડો. ગેચેટનું પોટ્રેટ, 1890. કેનવાસ પર તેલ, 67 x 56 સેમી, ખાનગી સંગ્રહ. 171M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विन्सेंट वैन गॉग, डॉ. गैशेट का चित्र, 1890. कैनवास पर तैलचित्र, 67 x 56 सेमी., निजी संग्रह. 171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Ritratto del dottor Gachet, 1890. Olio su tela, 67 x 56 cm, Collezione privata. 171 milioni di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フィンセント・ファン・ゴッホ作「ガシェ医師の肖像」、1890年。キャンバスに油彩、67 x 56 cm、個人蔵。1億7100万米ドル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빈센트 반 고흐, 가셰 박사의 초상, 1890년. 캔버스에 유채, 67 x 56cm, 개인 소장. 1억 7,100만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Portreya Dr. 171M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Potret Dr. Gachet, 1890. Minyak di atas kanvas, 67 x 56 cm, Koleksi peribadi. 171 juta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വിൻസെൻ്റ് വാൻ ഗോഗ്, ഡോ. ഗാഷെറ്റിൻ്റെ ഛായാചിത്രം, 1890. ക്യാൻവാസിലെ എണ്ണ, 67 x 56 സെൻ്റീമീറ്റർ, സ്വകാര്യ ശേഖരം. 171M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भिन्सेन्ट भ्यान गग, डा. ग्याचेटको पोर्ट्रेट, १८९०। क्यानभासमा तेल, ६७ x ५६ सेमी, निजी संग्रह। 171M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وینسنټ وان ګوګ، د ډاکټر ګاشیټ انځور، 1890. تیل په کینوس کې، 67 x 56 سانتي متره، شخصي ټولګه. 171M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Retrato do Dr. Gachet, 1890. Óleo sobre tela, 67 x 56 cm, Coleção particular. 171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ਵਿਨਸੈਂਟ ਵੈਨ ਗੌਗ, ਡਾ. ਗਾਚੇਟ ਦਾ ਪੋਰਟਰੇਟ, 1890. ਕੈਨਵਸ 'ਤੇ ਤੇਲ, 67 x 56 ਸੈਂਟੀਮੀਟਰ, ਨਿੱਜੀ ਸੰਗ੍ਰਹਿ। 171M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Винсент Ван Гог, «Портрет доктора Гаше», 1890. Холст, масло, 67 x 56 см, частная коллекция. 171 млн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Винсент ван Гог, Портрет др Гашеа, 1890. Уље на платну, 67 к 56 цм, Приватна колекција. 171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Sawirka Dr. Gachet, 1890. Saliida canvas, 67 x 56 cm, Ururinta gaarka ah. 171M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Retrato del Dr. Gachet, 1890. Óleo sobre lienzo, 67 x 56 cm, Colección privada. 171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Potrét Dr Gachet, 1890. Minyak dina kanvas, 67 x 56 cm, kempelan swasta. 171M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Picha ya Dk. Gachet, 1890. Mafuta kwenye turubai, 67 x 56 cm, Mkusanyiko wa kibinafsi. 171M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Porträtt av Dr Gachet, 1890. Olja på duk, 67 x 56 cm, Privat samling. 171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Larawan ni Dr. Gachet, 1890. Langis sa canvas, 67 x 56 cm, Pribadong koleksyon. 171M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வின்சென்ட் வான் கோக், டாக்டர் கச்சேட்டின் உருவப்படம், 1890. கேன்வாஸில் எண்ணெய், 67 x 56 செ.மீ., தனியார் சேகரிப்பு. 171M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ภาพเหมือนของดร. Gachet, 1890 สีน้ำมันบนผ้าใบ 67 x 56 ซม. คอลเลกชันส่วนตัว 171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Dr. Gachet'nin Portresi, 1890. Tuval üzerine yağlıboya, 67 x 56 cm, Özel koleksiyon. 171 milyon ABD Doları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Вінсент Ван Гог, Портрет доктора Гаше, 1890 р. Полотно, олія, 67 х 56 см, Приватна колекція. 171 млн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ونسنٹ وین گوگ، ڈاکٹر گیچٹ کا پورٹریٹ، 1890۔ کینوس پر تیل، 67 x 56 سینٹی میٹر، نجی مجموعہ۔ 171M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Vincent van Gogh, Chân dung Bác sĩ Gachet, 1890. Sơn dầu trên vải, 67 x 56 cm, Bộ sưu tập cá nhân. 171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220a963143f_0_41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220a963143f_0_4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(The Dream), 1932. Oil on canvas, 130 x 97 cm, Private collection of Steven A. Cohen. 180M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(The Dream), 1932.</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(The Dream), 1932. Vaj në pëlhurë, 130 x 97 cm, Koleksioni privat i Steven A. Cohen. 180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(The Dream), 1932. ዘይት በሸራ ላይ, 130 x 97 ሴ.ሜ, የስቲቨን ኤ ኮሄን የግል ስብስብ. 180ሚ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بابلو بيكاسو، الحلم، ١٩٣٢. زيت على قماش، ١٣٠ × ٩٧ سم، مجموعة خاصة لستيفن أ. كوهين. ١٨٠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Պաբլո Պիկասո, Le Rêve (The Dream), 1932. Կտավ յուղաներկ, 130 x 97 սմ, Սթիվեն Ա. Կոենի մասնավոր հավաքածու։ 180 մլն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(El somni), 1932. Oli sobre tela, 130 x 97 cm, Col·lecció particular de Steven A. Cohen. 180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巴勃罗·毕加索，《梦》，1932年。布面油画，130 x 97厘米，史蒂文·A·科恩私人收藏。1.8亿美元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(De droom), 1932. Olieverf op doek, 130 x 97 cm, Privécollectie van Steven A. Cohen. 180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پابلو پیکاسو، Le Rêve (The Dream)، 1932. رنگ روغن روی بوم، 130 x 97 سانتی متر، مجموعه خصوصی استیون A. کوهن. 180 میلیون تومان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1932. Huile sur toile, 130 x 97 cm. Collection privée de Steven A. Cohen. 180 millions de dollars américains.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(Der Traum), 1932. Öl auf Leinwand, 130 x 97 cm, Privatsammlung von Steven A. Cohen. 180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પાબ્લો પિકાસો, લે રેવે (ધ ડ્રીમ), 1932. કેનવાસ પર તેલ, 130 x 97 સેમી, સ્ટીવન એ. કોહેનનું ખાનગી સંગ્રહ. 180M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पाब्लो पिकासो, ले रेव (स्वप्न), 1932. कैनवास पर तैलचित्र, 130 x 97 सेमी., स्टीवन ए. कोहेन का निजी संग्रह. 180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(Il sogno), 1932. Olio su tela, 130 x 97 cm, Collezione privata di Steven A. Cohen. 180 milioni di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パブロ・ピカソ「夢」、1932年。キャンバスに油彩、130 x 97 cm。スティーブン・A・コーエン個人蔵。1億8000万米ドル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파블로 피카소, 르 레브(꿈), 1932년. 캔버스에 유채, 130 x 97cm, 스티븐 A. 코헨 개인 소장. 1억 8천만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(Xewn), 1932. Rûn li ser canvas, 130 x 97 cm, Koleksiyona taybet a Steven A. Cohen. 180M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(The Dream), 1932. Minyak di atas kanvas, 130 x 97 cm, Koleksi peribadi Steven A. Cohen. 180J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പാബ്ലോ പിക്കാസോ, ലെ റേവ് (ദി ഡ്രീം), 1932. ഓയിൽ ഓൺ ക്യാൻവാസ്, 130 x 97 സെ.മീ, സ്റ്റീവൻ എ. കോഹൻ്റെ സ്വകാര്യ ശേഖരം. 180M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पाब्लो पिकासो, ले रेभ (द ड्रीम), 1932। क्यानभासमा तेल, 130 x 97 सेमी, स्टीवन ए कोहेनको निजी संग्रह। 180M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پابلو پیکاسو، لی ریو (خوب)، 1932. تیل په کینوس کې، 130 x 97 سانتي متره، د سټیون اې کوهن شخصي ټولګه. 180M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(O Sonho), 1932. Óleo sobre tela, 130 x 97 cm, Coleção particular de Steven A. Cohen. 180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ਪਾਬਲੋ ਪਿਕਾਸੋ, ਲੇ ਰੇਵ (ਦ ਡ੍ਰੀਮ), 1932. ਕੈਨਵਸ 'ਤੇ ਤੇਲ, 130 x 97 ਸੈਂਟੀਮੀਟਰ, ਸਟੀਵਨ ਏ. ਕੋਹੇਨ ਦਾ ਨਿੱਜੀ ਸੰਗ੍ਰਹਿ। 180M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Пабло Пикассо, «Сон» (Le Rêve), 1932. Холст, масло, 130 x 97 см. Частная коллекция Стивена А. Коэна. 180 млн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Пабло Пикасо, Ле Реве (Сан), 1932. Уље на платну, 130 к 97 цм, Приватна колекција Стивена А. Коена. 180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(The Dream), 1932. Saliida shiraaca, 130 x 97 cm, Ururinta gaarka ah ee Steven A. Cohen. 180M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(El sueño), 1932. Óleo sobre lienzo, 130 x 97 cm, Colección privada de Steven A. Cohen. 180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(Impian), 1932. Minyak dina kanvas, 130 x 97 cm, Koléksi pribadi Steven A. Cohen. 180M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(Ndoto), 1932. Mafuta kwenye turubai, 130 x 97 cm, Mkusanyiko wa kibinafsi wa Steven A. Cohen. 180M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(Drömmen), 1932. Olja på duk, 130 x 97 cm, Privatsamling av Steven A. Cohen. 180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(The Dream), 1932. Oil on canvas, 130 x 97 cm, Pribadong koleksyon ni Steven A. Cohen. 180M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பாப்லோ பிக்காசோ, லே ரேவ் (தி ட்ரீம்), 1932. ஆயில் ஆன் கேன்வாஸ், 130 x 97 செ.மீ., ஸ்டீவன் ஏ. கோஹனின் தனியார் சேகரிப்பு. 180M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ปาโบล ปิกัสโซ, Le Rêve (ความฝัน), 1932 สีน้ำมันบนผ้าใบ 130 x 97 ซม. คอลเลกชันส่วนตัวของสตีเวน เอ. โคเฮน 180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(Rüya), 1932. Tuval üzerine yağlıboya, 130 x 97 cm, Steven A. Cohen'in özel koleksiyonu. 180 milyon ABD doları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Пабло Пікассо, Le Rêve (Сон), 1932. Полотно, олія, 130 x 97 см, приватна колекція Стівена А. Коена. 180 мільйонів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پابلو پکاسو، لی ریو (دی ڈریم)، 1932۔ کینوس پر تیل، 130 x 97 سینٹی میٹر، اسٹیون اے کوہن کا نجی مجموعہ۔ 180M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Le Rêve (Giấc mơ), 1932. Sơn dầu trên vải, 130 x 97 cm, Bộ sưu tập cá nhân của Steven A. Cohen. 180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220a963143f_0_42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220a963143f_0_4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of Adele Bloch-Bauer I, 1907. Oil, silver and gold on canvas, 140 × 140 cm, Neue Galerie New York. 181M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of Adele Bloch-Bauer I, 1907.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Portreti i Adele Bloch-Bauer I, 1907. Vaj, argjend dhe ar në telajo, 140 × 140 cm, Neue Galerie New York. 181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ጉስታቭ ክሊምት ፣ የአዴሌ ብሉች-ባወር I ሥዕል ፣ 1907 ዘይት ፣ ብር እና ወርቅ በሸራ ላይ ፣ 140 × 140 ሴ.ሜ ፣ ኒዩ ጋለሪ ኒው ዮርክ። 181 ሚሊዮን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غوستاف كليمت، صورة أديل بلوخ باور الأولى، ١٩٠٧. زيت وفضة وذهب على قماش، ١٤٠ × ١٤٠ سم، نيو جاليري نيويورك. ١٨١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Գուստավ Կլիմտ, Ադել Բլոխ-Բաուեր I-ի դիմանկարը, 1907: Յուղ, արծաթ և ոսկի կտավի վրա, 140 × 140 սմ, Neue Galerie New York: 181 մլն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Retrat d'Adele Bloch-Bauer I, 1907. Oli, plata i or sobre tela, 140 × 140 cm, Neue Galerie New York. 181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古斯塔夫·克里姆特，《阿黛尔·布洛赫-鲍尔肖像 I》，1907 年作。布面油画、金银画作，140 × 140 厘米，纽约新画廊。1.81 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Portret van Adele Bloch-Bauer I, 1907. Olieverf, zilver en goud op doek, 140 × 140 cm, Neue Galerie New York. 181M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گوستاو کلیمت، پرتره آدل بلوخ-باوئر اول، 1907. رنگ روغن، نقره و طلا روی بوم، 140 × 140 سانتی متر، Neue Galerie New York. 181 میلیون دلار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d'Adèle Bloch-Bauer I, 1907. Huile, argent et or sur toile, 140 × 140 cm, Neue Galerie New York. 181 millions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Porträt von Adele Bloch-Bauer I, 1907. Öl, Silber und Gold auf Leinwand, 140 × 140 cm, Neue Galerie New York. 181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ગુસ્તાવ ક્લિમ્ટ, એડેલે બ્લોચ-બાઉર Iનું પોટ્રેટ, 1907. કેનવાસ પર તેલ, ચાંદી અને સોનું, 140 × 140 સે.મી., ન્યુ ગેલેરી ન્યુ યોર્ક. 181M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गुस्ताव क्लिम्ट, एडेल बलोच-बाउर प्रथम का चित्र, 1907. कैनवास पर तैल, रजत और स्वर्ण, 140 × 140 सेमी., न्यू गैलरी न्यूयॉर्क. 181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Ritratto di Adele Bloch-Bauer I, 1907. Olio, argento e oro su tela, 140 × 140 cm, Neue Galerie New York. 181 milioni di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グスタフ・クリムト『アデーレ・ブロッホ＝バウアーの肖像 I』、1907年。キャンバスに油彩、銀、金彩、140 × 140 cm、ノイエ・ギャラリー（ニューヨーク）。1億8100万ドル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구스타프 클림트, 아델레 블로흐-바우어의 초상 I, 1907. 캔버스에 유채, 은, 금, 140×140cm, 뉴욕 노이에 갤러리, 1억 8,100만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of Adele Bloch-Bauer I, 1907. Rûn, zîv û zêr li ser cawa, 140 × 140 cm, Neue Galerie New York. 181M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Potret Adele Bloch-Bauer I, 1907. Minyak, perak dan emas di atas kanvas, 140 × 140 sm, Neue Galerie New York. 181J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ഗുസ്താവ് ക്ലിംറ്റ്, അഡെലെ ബ്ലോച്ച്-ബോവർ I ൻ്റെ ഛായാചിത്രം, 1907. ക്യാൻവാസിൽ എണ്ണ, വെള്ളി, സ്വർണ്ണം, 140 × 140 സെ.മീ, ന്യൂ ഗ്യാലറി ന്യൂയോർക്ക്. 181M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Adele Bloch-Bauer I को पोर्ट्रेट, 1907। क्यानभासमा तेल, चाँदी र सुन, 140 × 140 सेमी, Neue Galerie New York। 181M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د اډیل بلوچ-باؤر I انځور، 1907. تیل، سپین زر او په کینوس کې سره زر، 140 × 140 سانتي متره، نیو ګالري نیویارک. 181M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Retrato de Adele Bloch-Bauer I, 1907. Óleo, prata e ouro sobre tela, 140 × 140 cm, Neue Galerie Nova York. 181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Adele Bloch-Bauer I ਦਾ ਪੋਰਟਰੇਟ, 1907. ਕੈਨਵਸ 'ਤੇ ਤੇਲ, ਚਾਂਦੀ ਅਤੇ ਸੋਨਾ, 140 × 140 ਸੈਂਟੀਮੀਟਰ, ਨਿਊ ਗੈਲਰੀ ਨਿਊਯਾਰਕ। 181M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Густав Климт, «Портрет Адели Блох-Бауэр I», 1907. Масло, серебро и золото на холсте, 140 × 140 см, Новая галерея, Нью-Йорк. 181 млн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Густав Климт, Портрет Аделе Блох-Бауер И, 1907. Уље, сребро и злато на платну, 140 × 140 цм, Неуе Галерие Нев Иорк. 181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Sawirka Adele Bloch-Bauer I, 1907. Saliid, qalin iyo dahab shiraac ah, 140 × 140 cm, Neue Galerie New York. 181M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Retrato de Adele Bloch-Bauer I, 1907. Óleo, plata y oro sobre lienzo, 140 × 140 cm, Neue Galerie Nueva York. 181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Potrét Adele Bloch-Bauer I, 1907. Minyak, pérak jeung emas dina kanvas, 140 × 140 cm, Neue Galerie New York. 181M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Picha ya Adele Bloch-Bauer I, 1907. Mafuta, fedha na dhahabu kwenye turubai, 140 × 140 cm, Neue Galerie New York. 181M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Porträtt av Adele Bloch-Bauer I, 1907. Olja, silver och guld på duk, 140 × 140 cm, Neue Galerie New York. 181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Portrait of Adele Bloch-Bauer I, 1907. Langis, pilak at ginto sa canvas, 140 × 140 cm, Neue Galerie New York. 181M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குஸ்டாவ் கிளிம்ட், அடீல் ப்ளாச்-பாயர் I இன் உருவப்படம், 1907. கேன்வாஸில் எண்ணெய், வெள்ளி மற்றும் தங்கம், 140 × 140 செ.மீ., நியூ கேலரி நியூயார்க். 181M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ภาพเหมือนของ Adele Bloch-Bauer I, 1907 สีน้ำมัน เงิน และทองบนผ้าใบ 140 × 140 ซม. Neue Galerie New York 181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Adele Bloch-Bauer Portresi I, 1907. Tuval üzerine yağlıboya, gümüş ve altın, 140 × 140 cm, New York'taki Neue Galerie. 181 milyon ABD Doları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Густав Клімт, Портрет Аделі Блох-Бауер I, 1907. Олія, срібло та золото на полотні, 140 × 140 см, Neue Galerie New York. 181 млн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Adele Bloch-Bauer I کا پورٹریٹ، 1907. کینوس پر تیل، چاندی اور سونا، 140 × 140 سینٹی میٹر، نیو گیلری نیویارک۔ 181M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Gustav Klimt, Chân dung Adele Bloch-Bauer I, 1907. Sơn dầu, bạc và vàng trên vải, 140 × 140 cm, Neue Galerie New York. 181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1dd3b328f1e_0_19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1dd3b328f1e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1dd3d80d226_0_52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1dd3d80d226_0_5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3b9330158bd_0_4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6" name="Google Shape;486;g3b9330158bd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275dd4d07e0_0_18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2" name="Google Shape;492;g275dd4d07e0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December 2024 generated on 12/27/2024</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Give someone some feedback,  if you have not already done 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قم بإعطاء شخص ما بعض الملاحظات، إذا لم تكن قد قمت بذلك بالفعل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如果您还没有这样做，请给某人一些反馈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아직 피드백을 제공하지 않았다면 다른 사람에게 피드백을 제공하세요.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Magbigay ng ilang feedback sa isang tao, kung hindi mo pa ito nagagawa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Надайте комусь відгук, якщо ви ще цього не зробили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Jepni dikujt disa komente, nëse nuk e keni bërë tashmë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Տվեք ինչ-որ մեկին կարծիք, եթե դեռ չեք արել դա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Geef iemand feedback, als je dat nog niet hebt gedaan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Donnez votre avis à quelqu'un, si vous ne l'avez pas déjà fait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Geben Sie jemandem Feedback, falls Sie dies noch nicht getan haben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قبلاً این کار را نکرده اید، به کسی بازخورد بدهید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કોઈને થોડો પ્રતિસાદ આપો, જો તમે આવું ન કર્યું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आपने पहले से ऐसा नहीं किया है तो किसी को कुछ प्रतिक्रिया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Dai a qualcuno un feedback, se non l'hai già fatto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まだフィードバックを行っていない場合は、誰かにフィードバックを与えてください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Hin bertekên xwe bidin kesek, heke we berê nekiriye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कसैलाई केही प्रतिक्रिया दिनुहोस्, यदि तपाईंले पहिले नै त्यसो गर्नुभएको छैन भने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یو چا ته یو څه نظر ورکړئ، که تاسو دا کار نه وي کړی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ਕਿਸੇ ਨੂੰ ਕੁਝ ਫੀਡਬੈਕ ਦਿਓ, ਜੇਕਰ ਤੁਸੀਂ ਪਹਿਲਾਂ ਹੀ ਅਜਿਹਾ ਨਹੀਂ ਕੀਤਾ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Dê algum feedback a alguém, se ainda não o fez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Оставьте кому-нибудь отзыв, если вы еще этого не сделали.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Sii qof ra'yi-celin ah, haddii aanad hore u samayn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Дајте некоме повратну информацију, ако то већ нисте учинили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Dale a alguien tu opinión, si aún no lo has hecho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Mpe mtu maoni, ikiwa bado hujafanya hivyo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நீங்கள் ஏற்கனவே அவ்வாறு செய்யவில்லை என்றால், யாரேனும் சில கருத்துக்களை வழங்கவும்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ให้ข้อเสนอแนะแก่ใครบางคนหากคุณยังไม่ได้ดำเนินการ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Henüz yapmadıysanız birine geri bildirimde bulunun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کسی کو کچھ رائے دیں، اگر آپ نے پہلے ہی ایسا نہیں کیا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Cung cấp cho ai đó một số phản hồi nếu bạn chưa làm như vậy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220a963143f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220a963143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275dd4d07e0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275dd4d07e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1dd3d80d226_0_4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1dd3d80d226_0_4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1dd3d80d226_0_63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1dd3d80d226_0_6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080f4c569f_0_4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2080f4c569f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75dd4d07e0_0_42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75dd4d07e0_0_4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in two columns, Summer 2025 generated on 8/29/2025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in progress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Puna në vazhdim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በሂደት ላይ ያለ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قيد التقدم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Աշխատանքն ընթացքի մեջ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 en curs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正在进行的工作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in uitvoering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در حال انجام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Travaux en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Arbeit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ચાલુ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कार्य प्रगति पर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Lavori in corso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進行中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작업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 berdewam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sedang berjalan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പണി പുരോഗമിക്കുന്നു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भइरहेको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روان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Trabalho em andamento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ਚੱਲ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 в процессе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Радови у току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Shaqada ayaa socota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Trabajo en progreso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dina kamajuan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inaendelea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Arbete pågår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Kasalukuyang ginagawa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வேலை நடந்து கொண்டிருக்கிறது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งานที่กำลังดำเนินการอยู่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devam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Робота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جاری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Công việc đang tiến 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b9330158bd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b9330158b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7" name="Shape 117"/>
        <p:cNvGrpSpPr/>
        <p:nvPr/>
      </p:nvGrpSpPr>
      <p:grpSpPr>
        <a:xfrm>
          <a:off x="0" y="0"/>
          <a:ext cx="0" cy="0"/>
          <a:chOff x="0" y="0"/>
          <a:chExt cx="0" cy="0"/>
        </a:xfrm>
      </p:grpSpPr>
      <p:sp>
        <p:nvSpPr>
          <p:cNvPr id="118" name="Google Shape;118;p2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9" name="Google Shape;119;p2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0" name="Google Shape;120;p2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1" name="Shape 121"/>
        <p:cNvGrpSpPr/>
        <p:nvPr/>
      </p:nvGrpSpPr>
      <p:grpSpPr>
        <a:xfrm>
          <a:off x="0" y="0"/>
          <a:ext cx="0" cy="0"/>
          <a:chOff x="0" y="0"/>
          <a:chExt cx="0" cy="0"/>
        </a:xfrm>
      </p:grpSpPr>
      <p:sp>
        <p:nvSpPr>
          <p:cNvPr id="122" name="Google Shape;122;p28"/>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3" name="Google Shape;123;p28"/>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4" name="Google Shape;124;p2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5" name="Google Shape;125;p2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6" name="Google Shape;126;p2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7" name="Shape 127"/>
        <p:cNvGrpSpPr/>
        <p:nvPr/>
      </p:nvGrpSpPr>
      <p:grpSpPr>
        <a:xfrm>
          <a:off x="0" y="0"/>
          <a:ext cx="0" cy="0"/>
          <a:chOff x="0" y="0"/>
          <a:chExt cx="0" cy="0"/>
        </a:xfrm>
      </p:grpSpPr>
      <p:sp>
        <p:nvSpPr>
          <p:cNvPr id="128" name="Google Shape;128;p29"/>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9" name="Google Shape;129;p29"/>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0" name="Google Shape;130;p2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1" name="Google Shape;131;p2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2" name="Google Shape;132;p2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3" name="Shape 133"/>
        <p:cNvGrpSpPr/>
        <p:nvPr/>
      </p:nvGrpSpPr>
      <p:grpSpPr>
        <a:xfrm>
          <a:off x="0" y="0"/>
          <a:ext cx="0" cy="0"/>
          <a:chOff x="0" y="0"/>
          <a:chExt cx="0" cy="0"/>
        </a:xfrm>
      </p:grpSpPr>
      <p:sp>
        <p:nvSpPr>
          <p:cNvPr id="134" name="Google Shape;134;p30"/>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35" name="Google Shape;135;p30"/>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36" name="Google Shape;136;p30"/>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37" name="Google Shape;137;p3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8" name="Google Shape;138;p3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9" name="Google Shape;139;p3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0" name="Shape 140"/>
        <p:cNvGrpSpPr/>
        <p:nvPr/>
      </p:nvGrpSpPr>
      <p:grpSpPr>
        <a:xfrm>
          <a:off x="0" y="0"/>
          <a:ext cx="0" cy="0"/>
          <a:chOff x="0" y="0"/>
          <a:chExt cx="0" cy="0"/>
        </a:xfrm>
      </p:grpSpPr>
      <p:sp>
        <p:nvSpPr>
          <p:cNvPr id="141" name="Google Shape;141;p31"/>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42" name="Google Shape;142;p31"/>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43" name="Google Shape;143;p31"/>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44" name="Google Shape;144;p3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5" name="Google Shape;145;p3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6" name="Google Shape;146;p3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7" name="Shape 147"/>
        <p:cNvGrpSpPr/>
        <p:nvPr/>
      </p:nvGrpSpPr>
      <p:grpSpPr>
        <a:xfrm>
          <a:off x="0" y="0"/>
          <a:ext cx="0" cy="0"/>
          <a:chOff x="0" y="0"/>
          <a:chExt cx="0" cy="0"/>
        </a:xfrm>
      </p:grpSpPr>
      <p:sp>
        <p:nvSpPr>
          <p:cNvPr id="148" name="Google Shape;148;p32"/>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49" name="Google Shape;149;p3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0" name="Google Shape;150;p3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1" name="Google Shape;151;p3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52" name="Shape 152"/>
        <p:cNvGrpSpPr/>
        <p:nvPr/>
      </p:nvGrpSpPr>
      <p:grpSpPr>
        <a:xfrm>
          <a:off x="0" y="0"/>
          <a:ext cx="0" cy="0"/>
          <a:chOff x="0" y="0"/>
          <a:chExt cx="0" cy="0"/>
        </a:xfrm>
      </p:grpSpPr>
      <p:sp>
        <p:nvSpPr>
          <p:cNvPr id="153" name="Google Shape;153;p33"/>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54" name="Google Shape;154;p33"/>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55" name="Google Shape;155;p33"/>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6" name="Google Shape;156;p33"/>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57" name="Google Shape;157;p33"/>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8" name="Google Shape;158;p3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9" name="Google Shape;159;p3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0" name="Google Shape;160;p3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61" name="Shape 161"/>
        <p:cNvGrpSpPr/>
        <p:nvPr/>
      </p:nvGrpSpPr>
      <p:grpSpPr>
        <a:xfrm>
          <a:off x="0" y="0"/>
          <a:ext cx="0" cy="0"/>
          <a:chOff x="0" y="0"/>
          <a:chExt cx="0" cy="0"/>
        </a:xfrm>
      </p:grpSpPr>
      <p:sp>
        <p:nvSpPr>
          <p:cNvPr id="162" name="Google Shape;162;p3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63" name="Google Shape;163;p34"/>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64" name="Google Shape;164;p34"/>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65" name="Google Shape;165;p3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6" name="Google Shape;166;p3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7" name="Google Shape;167;p3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8" name="Shape 168"/>
        <p:cNvGrpSpPr/>
        <p:nvPr/>
      </p:nvGrpSpPr>
      <p:grpSpPr>
        <a:xfrm>
          <a:off x="0" y="0"/>
          <a:ext cx="0" cy="0"/>
          <a:chOff x="0" y="0"/>
          <a:chExt cx="0" cy="0"/>
        </a:xfrm>
      </p:grpSpPr>
      <p:sp>
        <p:nvSpPr>
          <p:cNvPr id="169" name="Google Shape;169;p35"/>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70" name="Google Shape;170;p35"/>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171" name="Google Shape;171;p3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2" name="Google Shape;172;p3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3" name="Google Shape;173;p3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4" name="Shape 174"/>
        <p:cNvGrpSpPr/>
        <p:nvPr/>
      </p:nvGrpSpPr>
      <p:grpSpPr>
        <a:xfrm>
          <a:off x="0" y="0"/>
          <a:ext cx="0" cy="0"/>
          <a:chOff x="0" y="0"/>
          <a:chExt cx="0" cy="0"/>
        </a:xfrm>
      </p:grpSpPr>
      <p:sp>
        <p:nvSpPr>
          <p:cNvPr id="175" name="Google Shape;175;p3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76" name="Google Shape;176;p36"/>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77" name="Google Shape;177;p3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8" name="Google Shape;178;p3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9" name="Google Shape;179;p3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80" name="Shape 180"/>
        <p:cNvGrpSpPr/>
        <p:nvPr/>
      </p:nvGrpSpPr>
      <p:grpSpPr>
        <a:xfrm>
          <a:off x="0" y="0"/>
          <a:ext cx="0" cy="0"/>
          <a:chOff x="0" y="0"/>
          <a:chExt cx="0" cy="0"/>
        </a:xfrm>
      </p:grpSpPr>
      <p:sp>
        <p:nvSpPr>
          <p:cNvPr id="181" name="Google Shape;181;p37"/>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82" name="Google Shape;182;p37"/>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rtl="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rtl="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183" name="Google Shape;183;p3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4" name="Google Shape;184;p3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5" name="Google Shape;185;p3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0" name="Shape 190"/>
        <p:cNvGrpSpPr/>
        <p:nvPr/>
      </p:nvGrpSpPr>
      <p:grpSpPr>
        <a:xfrm>
          <a:off x="0" y="0"/>
          <a:ext cx="0" cy="0"/>
          <a:chOff x="0" y="0"/>
          <a:chExt cx="0" cy="0"/>
        </a:xfrm>
      </p:grpSpPr>
      <p:sp>
        <p:nvSpPr>
          <p:cNvPr id="191" name="Google Shape;191;p39"/>
          <p:cNvSpPr txBox="1"/>
          <p:nvPr>
            <p:ph type="ctrTitle"/>
          </p:nvPr>
        </p:nvSpPr>
        <p:spPr>
          <a:xfrm>
            <a:off x="311708" y="992767"/>
            <a:ext cx="8520600" cy="27369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92" name="Google Shape;192;p39"/>
          <p:cNvSpPr txBox="1"/>
          <p:nvPr>
            <p:ph idx="1" type="subTitle"/>
          </p:nvPr>
        </p:nvSpPr>
        <p:spPr>
          <a:xfrm>
            <a:off x="311700" y="3778833"/>
            <a:ext cx="8520600" cy="1056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3" name="Google Shape;193;p39"/>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4" name="Shape 194"/>
        <p:cNvGrpSpPr/>
        <p:nvPr/>
      </p:nvGrpSpPr>
      <p:grpSpPr>
        <a:xfrm>
          <a:off x="0" y="0"/>
          <a:ext cx="0" cy="0"/>
          <a:chOff x="0" y="0"/>
          <a:chExt cx="0" cy="0"/>
        </a:xfrm>
      </p:grpSpPr>
      <p:sp>
        <p:nvSpPr>
          <p:cNvPr id="195" name="Google Shape;195;p40"/>
          <p:cNvSpPr txBox="1"/>
          <p:nvPr>
            <p:ph type="title"/>
          </p:nvPr>
        </p:nvSpPr>
        <p:spPr>
          <a:xfrm>
            <a:off x="311700" y="2867800"/>
            <a:ext cx="8520600" cy="1122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96" name="Google Shape;196;p40"/>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7" name="Shape 197"/>
        <p:cNvGrpSpPr/>
        <p:nvPr/>
      </p:nvGrpSpPr>
      <p:grpSpPr>
        <a:xfrm>
          <a:off x="0" y="0"/>
          <a:ext cx="0" cy="0"/>
          <a:chOff x="0" y="0"/>
          <a:chExt cx="0" cy="0"/>
        </a:xfrm>
      </p:grpSpPr>
      <p:sp>
        <p:nvSpPr>
          <p:cNvPr id="198" name="Google Shape;198;p41"/>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9" name="Google Shape;199;p41"/>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00" name="Google Shape;200;p41"/>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1" name="Shape 201"/>
        <p:cNvGrpSpPr/>
        <p:nvPr/>
      </p:nvGrpSpPr>
      <p:grpSpPr>
        <a:xfrm>
          <a:off x="0" y="0"/>
          <a:ext cx="0" cy="0"/>
          <a:chOff x="0" y="0"/>
          <a:chExt cx="0" cy="0"/>
        </a:xfrm>
      </p:grpSpPr>
      <p:sp>
        <p:nvSpPr>
          <p:cNvPr id="202" name="Google Shape;202;p42"/>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03" name="Google Shape;203;p42"/>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04" name="Google Shape;204;p42"/>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05" name="Google Shape;205;p42"/>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06" name="Shape 206"/>
        <p:cNvGrpSpPr/>
        <p:nvPr/>
      </p:nvGrpSpPr>
      <p:grpSpPr>
        <a:xfrm>
          <a:off x="0" y="0"/>
          <a:ext cx="0" cy="0"/>
          <a:chOff x="0" y="0"/>
          <a:chExt cx="0" cy="0"/>
        </a:xfrm>
      </p:grpSpPr>
      <p:sp>
        <p:nvSpPr>
          <p:cNvPr id="207" name="Google Shape;207;p43"/>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08" name="Google Shape;208;p43"/>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09" name="Shape 209"/>
        <p:cNvGrpSpPr/>
        <p:nvPr/>
      </p:nvGrpSpPr>
      <p:grpSpPr>
        <a:xfrm>
          <a:off x="0" y="0"/>
          <a:ext cx="0" cy="0"/>
          <a:chOff x="0" y="0"/>
          <a:chExt cx="0" cy="0"/>
        </a:xfrm>
      </p:grpSpPr>
      <p:sp>
        <p:nvSpPr>
          <p:cNvPr id="210" name="Google Shape;210;p44"/>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11" name="Google Shape;211;p44"/>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12" name="Google Shape;212;p44"/>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13" name="Shape 213"/>
        <p:cNvGrpSpPr/>
        <p:nvPr/>
      </p:nvGrpSpPr>
      <p:grpSpPr>
        <a:xfrm>
          <a:off x="0" y="0"/>
          <a:ext cx="0" cy="0"/>
          <a:chOff x="0" y="0"/>
          <a:chExt cx="0" cy="0"/>
        </a:xfrm>
      </p:grpSpPr>
      <p:sp>
        <p:nvSpPr>
          <p:cNvPr id="214" name="Google Shape;214;p45"/>
          <p:cNvSpPr txBox="1"/>
          <p:nvPr>
            <p:ph type="title"/>
          </p:nvPr>
        </p:nvSpPr>
        <p:spPr>
          <a:xfrm>
            <a:off x="490250" y="600200"/>
            <a:ext cx="6367800" cy="54543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215" name="Google Shape;215;p45"/>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16" name="Shape 216"/>
        <p:cNvGrpSpPr/>
        <p:nvPr/>
      </p:nvGrpSpPr>
      <p:grpSpPr>
        <a:xfrm>
          <a:off x="0" y="0"/>
          <a:ext cx="0" cy="0"/>
          <a:chOff x="0" y="0"/>
          <a:chExt cx="0" cy="0"/>
        </a:xfrm>
      </p:grpSpPr>
      <p:sp>
        <p:nvSpPr>
          <p:cNvPr id="217" name="Google Shape;217;p46"/>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46"/>
          <p:cNvSpPr txBox="1"/>
          <p:nvPr>
            <p:ph type="title"/>
          </p:nvPr>
        </p:nvSpPr>
        <p:spPr>
          <a:xfrm>
            <a:off x="265500" y="1644233"/>
            <a:ext cx="4045200" cy="19764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219" name="Google Shape;219;p46"/>
          <p:cNvSpPr txBox="1"/>
          <p:nvPr>
            <p:ph idx="1" type="subTitle"/>
          </p:nvPr>
        </p:nvSpPr>
        <p:spPr>
          <a:xfrm>
            <a:off x="265500" y="3737433"/>
            <a:ext cx="4045200" cy="1646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220" name="Google Shape;220;p46"/>
          <p:cNvSpPr txBox="1"/>
          <p:nvPr>
            <p:ph idx="2" type="body"/>
          </p:nvPr>
        </p:nvSpPr>
        <p:spPr>
          <a:xfrm>
            <a:off x="4939500" y="965433"/>
            <a:ext cx="3837000" cy="49269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21" name="Google Shape;221;p46"/>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22" name="Shape 222"/>
        <p:cNvGrpSpPr/>
        <p:nvPr/>
      </p:nvGrpSpPr>
      <p:grpSpPr>
        <a:xfrm>
          <a:off x="0" y="0"/>
          <a:ext cx="0" cy="0"/>
          <a:chOff x="0" y="0"/>
          <a:chExt cx="0" cy="0"/>
        </a:xfrm>
      </p:grpSpPr>
      <p:sp>
        <p:nvSpPr>
          <p:cNvPr id="223" name="Google Shape;223;p47"/>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224" name="Google Shape;224;p47"/>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25" name="Shape 225"/>
        <p:cNvGrpSpPr/>
        <p:nvPr/>
      </p:nvGrpSpPr>
      <p:grpSpPr>
        <a:xfrm>
          <a:off x="0" y="0"/>
          <a:ext cx="0" cy="0"/>
          <a:chOff x="0" y="0"/>
          <a:chExt cx="0" cy="0"/>
        </a:xfrm>
      </p:grpSpPr>
      <p:sp>
        <p:nvSpPr>
          <p:cNvPr id="226" name="Google Shape;226;p48"/>
          <p:cNvSpPr txBox="1"/>
          <p:nvPr>
            <p:ph hasCustomPrompt="1" type="title"/>
          </p:nvPr>
        </p:nvSpPr>
        <p:spPr>
          <a:xfrm>
            <a:off x="311700" y="1474833"/>
            <a:ext cx="8520600" cy="2618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227" name="Google Shape;227;p48"/>
          <p:cNvSpPr txBox="1"/>
          <p:nvPr>
            <p:ph idx="1" type="body"/>
          </p:nvPr>
        </p:nvSpPr>
        <p:spPr>
          <a:xfrm>
            <a:off x="311700" y="4202967"/>
            <a:ext cx="8520600" cy="17343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228" name="Google Shape;228;p48"/>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29" name="Shape 229"/>
        <p:cNvGrpSpPr/>
        <p:nvPr/>
      </p:nvGrpSpPr>
      <p:grpSpPr>
        <a:xfrm>
          <a:off x="0" y="0"/>
          <a:ext cx="0" cy="0"/>
          <a:chOff x="0" y="0"/>
          <a:chExt cx="0" cy="0"/>
        </a:xfrm>
      </p:grpSpPr>
      <p:sp>
        <p:nvSpPr>
          <p:cNvPr id="230" name="Google Shape;230;p49"/>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5.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5.xml"/><Relationship Id="rId10" Type="http://schemas.openxmlformats.org/officeDocument/2006/relationships/slideLayout" Target="../slideLayouts/slideLayout44.xml"/><Relationship Id="rId12" Type="http://schemas.openxmlformats.org/officeDocument/2006/relationships/theme" Target="../theme/theme1.xml"/><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9" Type="http://schemas.openxmlformats.org/officeDocument/2006/relationships/slideLayout" Target="../slideLayouts/slideLayout43.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1" name="Shape 111"/>
        <p:cNvGrpSpPr/>
        <p:nvPr/>
      </p:nvGrpSpPr>
      <p:grpSpPr>
        <a:xfrm>
          <a:off x="0" y="0"/>
          <a:ext cx="0" cy="0"/>
          <a:chOff x="0" y="0"/>
          <a:chExt cx="0" cy="0"/>
        </a:xfrm>
      </p:grpSpPr>
      <p:sp>
        <p:nvSpPr>
          <p:cNvPr id="112" name="Google Shape;112;p2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3" name="Google Shape;113;p26"/>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4" name="Google Shape;114;p2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5" name="Google Shape;115;p2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6" name="Google Shape;116;p2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86" name="Shape 186"/>
        <p:cNvGrpSpPr/>
        <p:nvPr/>
      </p:nvGrpSpPr>
      <p:grpSpPr>
        <a:xfrm>
          <a:off x="0" y="0"/>
          <a:ext cx="0" cy="0"/>
          <a:chOff x="0" y="0"/>
          <a:chExt cx="0" cy="0"/>
        </a:xfrm>
      </p:grpSpPr>
      <p:sp>
        <p:nvSpPr>
          <p:cNvPr id="187" name="Google Shape;187;p38"/>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88" name="Google Shape;188;p38"/>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189" name="Google Shape;189;p38"/>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10.jpg"/><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8.jpg"/><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7.jpg"/><Relationship Id="rId4"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11.jpg"/><Relationship Id="rId4"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6.xml"/><Relationship Id="rId3" Type="http://schemas.openxmlformats.org/officeDocument/2006/relationships/image" Target="../media/image26.jpg"/><Relationship Id="rId4" Type="http://schemas.openxmlformats.org/officeDocument/2006/relationships/image" Target="../media/image25.jpg"/><Relationship Id="rId5" Type="http://schemas.openxmlformats.org/officeDocument/2006/relationships/image" Target="../media/image16.jpg"/><Relationship Id="rId6" Type="http://schemas.openxmlformats.org/officeDocument/2006/relationships/image" Target="../media/image17.jpg"/><Relationship Id="rId7" Type="http://schemas.openxmlformats.org/officeDocument/2006/relationships/image" Target="../media/image2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7.xml"/><Relationship Id="rId3" Type="http://schemas.openxmlformats.org/officeDocument/2006/relationships/image" Target="../media/image2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8.xml"/><Relationship Id="rId3" Type="http://schemas.openxmlformats.org/officeDocument/2006/relationships/image" Target="../media/image2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9.xml"/><Relationship Id="rId3" Type="http://schemas.openxmlformats.org/officeDocument/2006/relationships/image" Target="../media/image2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8.jpg"/><Relationship Id="rId4" Type="http://schemas.openxmlformats.org/officeDocument/2006/relationships/image" Target="../media/image1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0.xml"/><Relationship Id="rId3" Type="http://schemas.openxmlformats.org/officeDocument/2006/relationships/image" Target="../media/image17.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1.xml"/><Relationship Id="rId3" Type="http://schemas.openxmlformats.org/officeDocument/2006/relationships/image" Target="../media/image16.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2.xml"/><Relationship Id="rId3" Type="http://schemas.openxmlformats.org/officeDocument/2006/relationships/image" Target="../media/image26.jpg"/><Relationship Id="rId4" Type="http://schemas.openxmlformats.org/officeDocument/2006/relationships/image" Target="../media/image25.jpg"/><Relationship Id="rId5" Type="http://schemas.openxmlformats.org/officeDocument/2006/relationships/image" Target="../media/image16.jpg"/><Relationship Id="rId6" Type="http://schemas.openxmlformats.org/officeDocument/2006/relationships/image" Target="../media/image17.jpg"/><Relationship Id="rId7" Type="http://schemas.openxmlformats.org/officeDocument/2006/relationships/image" Target="../media/image2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4.xml"/><Relationship Id="rId3" Type="http://schemas.openxmlformats.org/officeDocument/2006/relationships/image" Target="../media/image25.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5.xml"/><Relationship Id="rId3" Type="http://schemas.openxmlformats.org/officeDocument/2006/relationships/image" Target="../media/image21.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6.xml"/><Relationship Id="rId3" Type="http://schemas.openxmlformats.org/officeDocument/2006/relationships/image" Target="../media/image16.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7.xml"/><Relationship Id="rId3" Type="http://schemas.openxmlformats.org/officeDocument/2006/relationships/image" Target="../media/image26.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8.xml"/><Relationship Id="rId3" Type="http://schemas.openxmlformats.org/officeDocument/2006/relationships/image" Target="../media/image17.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1.xml"/><Relationship Id="rId3" Type="http://schemas.openxmlformats.org/officeDocument/2006/relationships/image" Target="../media/image29.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3.xml"/><Relationship Id="rId3" Type="http://schemas.openxmlformats.org/officeDocument/2006/relationships/image" Target="../media/image23.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jp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hyperlink" Target="https://twitter.com/WeirdMedieval" TargetMode="External"/><Relationship Id="rId4" Type="http://schemas.openxmlformats.org/officeDocument/2006/relationships/hyperlink" Target="https://www.themorgan.org/manuscript/76908" TargetMode="External"/><Relationship Id="rId5" Type="http://schemas.openxmlformats.org/officeDocument/2006/relationships/hyperlink" Target="https://www.themorgan.org/manuscript/76908" TargetMode="External"/><Relationship Id="rId6" Type="http://schemas.openxmlformats.org/officeDocument/2006/relationships/hyperlink" Target="https://www.themorgan.org/manuscript/76908" TargetMode="External"/><Relationship Id="rId7"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50"/>
          <p:cNvSpPr txBox="1"/>
          <p:nvPr/>
        </p:nvSpPr>
        <p:spPr>
          <a:xfrm>
            <a:off x="0" y="0"/>
            <a:ext cx="41175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800">
                <a:solidFill>
                  <a:srgbClr val="FFFFFF"/>
                </a:solidFill>
                <a:latin typeface="Oswald"/>
                <a:ea typeface="Oswald"/>
                <a:cs typeface="Oswald"/>
                <a:sym typeface="Oswald"/>
              </a:rPr>
              <a:t>Today you need</a:t>
            </a:r>
            <a:endParaRPr sz="4800">
              <a:solidFill>
                <a:srgbClr val="FFFFFF"/>
              </a:solidFill>
              <a:latin typeface="Oswald"/>
              <a:ea typeface="Oswald"/>
              <a:cs typeface="Oswald"/>
              <a:sym typeface="Oswald"/>
            </a:endParaRPr>
          </a:p>
          <a:p>
            <a:pPr indent="0" lvl="0" marL="0" rtl="0" algn="l">
              <a:lnSpc>
                <a:spcPct val="114000"/>
              </a:lnSpc>
              <a:spcBef>
                <a:spcPts val="0"/>
              </a:spcBef>
              <a:spcAft>
                <a:spcPts val="0"/>
              </a:spcAft>
              <a:buNone/>
            </a:pPr>
            <a:r>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Your </a:t>
            </a:r>
            <a:r>
              <a:rPr b="1" lang="en" sz="3000">
                <a:solidFill>
                  <a:srgbClr val="00FF00"/>
                </a:solidFill>
                <a:latin typeface="Average"/>
                <a:ea typeface="Average"/>
                <a:cs typeface="Average"/>
                <a:sym typeface="Average"/>
              </a:rPr>
              <a:t>Painting </a:t>
            </a:r>
            <a:r>
              <a:rPr lang="en" sz="3000">
                <a:solidFill>
                  <a:srgbClr val="CACACA"/>
                </a:solidFill>
                <a:latin typeface="Average"/>
                <a:ea typeface="Average"/>
                <a:cs typeface="Average"/>
                <a:sym typeface="Average"/>
              </a:rPr>
              <a:t>booklet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Painting materials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A wooden panel to paint on 🖼️</a:t>
            </a:r>
            <a:br>
              <a:rPr lang="en" sz="3000">
                <a:solidFill>
                  <a:srgbClr val="CACACA"/>
                </a:solidFill>
                <a:latin typeface="Average"/>
                <a:ea typeface="Average"/>
                <a:cs typeface="Average"/>
                <a:sym typeface="Average"/>
              </a:rPr>
            </a:br>
            <a:endParaRPr sz="3000">
              <a:solidFill>
                <a:srgbClr val="CACACA"/>
              </a:solidFill>
              <a:latin typeface="Average"/>
              <a:ea typeface="Average"/>
              <a:cs typeface="Average"/>
              <a:sym typeface="Average"/>
            </a:endParaRPr>
          </a:p>
          <a:p>
            <a:pPr indent="0" lvl="0" marL="0" rtl="0" algn="l">
              <a:spcBef>
                <a:spcPts val="600"/>
              </a:spcBef>
              <a:spcAft>
                <a:spcPts val="0"/>
              </a:spcAft>
              <a:buNone/>
            </a:pPr>
            <a:r>
              <a:rPr lang="en" sz="2900">
                <a:solidFill>
                  <a:srgbClr val="FFFFFF"/>
                </a:solidFill>
                <a:latin typeface="Oswald"/>
                <a:ea typeface="Oswald"/>
                <a:cs typeface="Oswald"/>
                <a:sym typeface="Oswald"/>
              </a:rPr>
              <a:t>Remember to soak your paint while I am talking! 💧💧💧</a:t>
            </a:r>
            <a:endParaRPr sz="2900">
              <a:solidFill>
                <a:srgbClr val="CACACA"/>
              </a:solidFill>
              <a:latin typeface="Average"/>
              <a:ea typeface="Average"/>
              <a:cs typeface="Average"/>
              <a:sym typeface="Average"/>
            </a:endParaRPr>
          </a:p>
        </p:txBody>
      </p:sp>
      <p:sp>
        <p:nvSpPr>
          <p:cNvPr descr="Translations" id="236" name="Google Shape;236;p50"/>
          <p:cNvSpPr txBox="1"/>
          <p:nvPr/>
        </p:nvSpPr>
        <p:spPr>
          <a:xfrm>
            <a:off x="4117500" y="0"/>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اليوم تحتاج إلى كتيب الرسم الخاص بك، ومواد الرسم، ولوحة خشبية للرسم عليها.</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今天你需要准备绘画手册、绘画材料和一块木板。</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امروز به دفترچه نقاشی، وسایل نقاشی و یک پنل چوبی برای نقاشی نیاز دارید.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Heute benötigst du dein Malheft, Malmaterialien und eine Holzplatte zum Bemalen.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आज आपको पेंटिंग पुस्तिका, पेंटिंग सामग्री और पेंटिंग करने के लिए लकड़ी के पैनल की आवश्यकता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오늘은 그림책, 그림재료, 그림을 그릴 나무 패널이 필요합니다.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Îro hûn hewceyê pirtûka xwe ya wênesaziyê, materyalên boyaxkirinê û panelek darîn in ku hûn li ser wênesaziyê çêbikin.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Данас вам је потребна брошура за сликање, материјал за сликање и дрвена плоча за сликање.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Hoy necesitas tu folleto de pintura, materiales de pintura y un panel de madera sobre el que pintar.</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Ngayon ay kailangan mo ang iyong buklet ng Pagpipinta, mga materyales sa pagpipinta, at isang panel na gawa sa kahoy na pagpipintahan.</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Сьогодні вам знадобиться буклет з малюваннями, матеріали для малювання та дерев'яна панель для малювання.</a:t>
            </a:r>
            <a:endParaRPr sz="1600">
              <a:solidFill>
                <a:srgbClr val="AAAAA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88" name="Shape 288"/>
        <p:cNvGrpSpPr/>
        <p:nvPr/>
      </p:nvGrpSpPr>
      <p:grpSpPr>
        <a:xfrm>
          <a:off x="0" y="0"/>
          <a:ext cx="0" cy="0"/>
          <a:chOff x="0" y="0"/>
          <a:chExt cx="0" cy="0"/>
        </a:xfrm>
      </p:grpSpPr>
      <p:sp>
        <p:nvSpPr>
          <p:cNvPr id="289" name="Google Shape;289;p59"/>
          <p:cNvSpPr txBox="1"/>
          <p:nvPr>
            <p:ph type="title"/>
          </p:nvPr>
        </p:nvSpPr>
        <p:spPr>
          <a:xfrm>
            <a:off x="311700" y="5627017"/>
            <a:ext cx="8520600" cy="763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00FF00"/>
                </a:solidFill>
              </a:rPr>
              <a:t>💪🏼 Brushwork, texture and colour mixing</a:t>
            </a:r>
            <a:endParaRPr>
              <a:solidFill>
                <a:srgbClr val="00FF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93" name="Shape 293"/>
        <p:cNvGrpSpPr/>
        <p:nvPr/>
      </p:nvGrpSpPr>
      <p:grpSpPr>
        <a:xfrm>
          <a:off x="0" y="0"/>
          <a:ext cx="0" cy="0"/>
          <a:chOff x="0" y="0"/>
          <a:chExt cx="0" cy="0"/>
        </a:xfrm>
      </p:grpSpPr>
      <p:sp>
        <p:nvSpPr>
          <p:cNvPr id="294" name="Google Shape;294;p60"/>
          <p:cNvSpPr txBox="1"/>
          <p:nvPr>
            <p:ph type="title"/>
          </p:nvPr>
        </p:nvSpPr>
        <p:spPr>
          <a:xfrm>
            <a:off x="394800" y="5627017"/>
            <a:ext cx="8520600" cy="763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A86E8"/>
                </a:solidFill>
              </a:rPr>
              <a:t>💪🏼Composition and colour scheme</a:t>
            </a:r>
            <a:endParaRPr>
              <a:solidFill>
                <a:srgbClr val="4A86E8"/>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pic>
        <p:nvPicPr>
          <p:cNvPr id="299" name="Google Shape;299;p61"/>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00" name="Google Shape;300;p61"/>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01" name="Google Shape;301;p61"/>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Cordelia Masuda</a:t>
            </a:r>
            <a:r>
              <a:rPr lang="en" sz="2600">
                <a:solidFill>
                  <a:srgbClr val="888888"/>
                </a:solidFill>
                <a:latin typeface="Oswald"/>
                <a:ea typeface="Oswald"/>
                <a:cs typeface="Oswald"/>
                <a:sym typeface="Oswald"/>
              </a:rPr>
              <a:t> at Citadel High, Friday, January 16th - Bunny</a:t>
            </a:r>
            <a:endParaRPr sz="2600">
              <a:solidFill>
                <a:srgbClr val="888888"/>
              </a:solidFill>
              <a:latin typeface="Oswald"/>
              <a:ea typeface="Oswald"/>
              <a:cs typeface="Oswald"/>
              <a:sym typeface="Oswald"/>
            </a:endParaRPr>
          </a:p>
        </p:txBody>
      </p:sp>
      <p:sp>
        <p:nvSpPr>
          <p:cNvPr id="302" name="Google Shape;302;p61"/>
          <p:cNvSpPr txBox="1"/>
          <p:nvPr>
            <p:ph idx="4294967295" type="title"/>
          </p:nvPr>
        </p:nvSpPr>
        <p:spPr>
          <a:xfrm>
            <a:off x="311700" y="5627017"/>
            <a:ext cx="8520600" cy="763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00FF00"/>
                </a:solidFill>
              </a:rPr>
              <a:t>💪🏼 Brushwork, texture and colour mixing</a:t>
            </a:r>
            <a:endParaRPr>
              <a:solidFill>
                <a:srgbClr val="00FF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pic>
        <p:nvPicPr>
          <p:cNvPr id="307" name="Google Shape;307;p62"/>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08" name="Google Shape;308;p62"/>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09" name="Google Shape;309;p62"/>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Diesel Cloud Acosta</a:t>
            </a:r>
            <a:r>
              <a:rPr lang="en" sz="2600">
                <a:solidFill>
                  <a:srgbClr val="888888"/>
                </a:solidFill>
                <a:latin typeface="Oswald"/>
                <a:ea typeface="Oswald"/>
                <a:cs typeface="Oswald"/>
                <a:sym typeface="Oswald"/>
              </a:rPr>
              <a:t> at Citadel High, Friday, January 16th - Bunny</a:t>
            </a:r>
            <a:endParaRPr sz="2600">
              <a:solidFill>
                <a:srgbClr val="888888"/>
              </a:solidFill>
              <a:latin typeface="Oswald"/>
              <a:ea typeface="Oswald"/>
              <a:cs typeface="Oswald"/>
              <a:sym typeface="Oswald"/>
            </a:endParaRPr>
          </a:p>
        </p:txBody>
      </p:sp>
      <p:sp>
        <p:nvSpPr>
          <p:cNvPr id="310" name="Google Shape;310;p62"/>
          <p:cNvSpPr txBox="1"/>
          <p:nvPr>
            <p:ph idx="4294967295" type="title"/>
          </p:nvPr>
        </p:nvSpPr>
        <p:spPr>
          <a:xfrm>
            <a:off x="311700" y="5627017"/>
            <a:ext cx="8520600" cy="763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00FF00"/>
                </a:solidFill>
              </a:rPr>
              <a:t>💪🏼 Brushwork, texture and colour mixing</a:t>
            </a:r>
            <a:endParaRPr>
              <a:solidFill>
                <a:srgbClr val="00FF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pic>
        <p:nvPicPr>
          <p:cNvPr id="315" name="Google Shape;315;p63"/>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16" name="Google Shape;316;p63"/>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17" name="Google Shape;317;p63"/>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Maria Blanchette</a:t>
            </a:r>
            <a:r>
              <a:rPr lang="en" sz="2600">
                <a:solidFill>
                  <a:srgbClr val="888888"/>
                </a:solidFill>
                <a:latin typeface="Oswald"/>
                <a:ea typeface="Oswald"/>
                <a:cs typeface="Oswald"/>
                <a:sym typeface="Oswald"/>
              </a:rPr>
              <a:t> at Citadel High, Friday, January 16th - Bunny</a:t>
            </a:r>
            <a:endParaRPr sz="2600">
              <a:solidFill>
                <a:srgbClr val="888888"/>
              </a:solidFill>
              <a:latin typeface="Oswald"/>
              <a:ea typeface="Oswald"/>
              <a:cs typeface="Oswald"/>
              <a:sym typeface="Oswald"/>
            </a:endParaRPr>
          </a:p>
        </p:txBody>
      </p:sp>
      <p:sp>
        <p:nvSpPr>
          <p:cNvPr id="318" name="Google Shape;318;p63"/>
          <p:cNvSpPr txBox="1"/>
          <p:nvPr>
            <p:ph idx="4294967295" type="title"/>
          </p:nvPr>
        </p:nvSpPr>
        <p:spPr>
          <a:xfrm>
            <a:off x="311700" y="5627017"/>
            <a:ext cx="8520600" cy="763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00FF00"/>
                </a:solidFill>
              </a:rPr>
              <a:t>💪🏼 Brushwork, texture and colour mixing</a:t>
            </a:r>
            <a:endParaRPr>
              <a:solidFill>
                <a:srgbClr val="00FF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pic>
        <p:nvPicPr>
          <p:cNvPr id="323" name="Google Shape;323;p64"/>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324" name="Google Shape;324;p64"/>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325" name="Google Shape;325;p64"/>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Callum Guthrie</a:t>
            </a:r>
            <a:r>
              <a:rPr lang="en" sz="2600">
                <a:solidFill>
                  <a:srgbClr val="888888"/>
                </a:solidFill>
                <a:latin typeface="Oswald"/>
                <a:ea typeface="Oswald"/>
                <a:cs typeface="Oswald"/>
                <a:sym typeface="Oswald"/>
              </a:rPr>
              <a:t> at Citadel High, Friday, January 16th - Bunny</a:t>
            </a:r>
            <a:endParaRPr sz="2600">
              <a:solidFill>
                <a:srgbClr val="888888"/>
              </a:solidFill>
              <a:latin typeface="Oswald"/>
              <a:ea typeface="Oswald"/>
              <a:cs typeface="Oswald"/>
              <a:sym typeface="Oswald"/>
            </a:endParaRPr>
          </a:p>
        </p:txBody>
      </p:sp>
      <p:sp>
        <p:nvSpPr>
          <p:cNvPr id="326" name="Google Shape;326;p64"/>
          <p:cNvSpPr txBox="1"/>
          <p:nvPr>
            <p:ph idx="4294967295" type="title"/>
          </p:nvPr>
        </p:nvSpPr>
        <p:spPr>
          <a:xfrm>
            <a:off x="311700" y="5646142"/>
            <a:ext cx="8520600" cy="763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9900"/>
                </a:solidFill>
              </a:rPr>
              <a:t>💪🏼 Creativity and Observation</a:t>
            </a:r>
            <a:endParaRPr>
              <a:solidFill>
                <a:srgbClr val="FF99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pic>
        <p:nvPicPr>
          <p:cNvPr id="331" name="Google Shape;331;p65"/>
          <p:cNvPicPr preferRelativeResize="0"/>
          <p:nvPr/>
        </p:nvPicPr>
        <p:blipFill>
          <a:blip r:embed="rId3">
            <a:alphaModFix/>
          </a:blip>
          <a:stretch>
            <a:fillRect/>
          </a:stretch>
        </p:blipFill>
        <p:spPr>
          <a:xfrm>
            <a:off x="0" y="0"/>
            <a:ext cx="5143500" cy="6858000"/>
          </a:xfrm>
          <a:prstGeom prst="rect">
            <a:avLst/>
          </a:prstGeom>
          <a:noFill/>
          <a:ln>
            <a:noFill/>
          </a:ln>
        </p:spPr>
      </p:pic>
      <p:sp>
        <p:nvSpPr>
          <p:cNvPr id="332" name="Google Shape;332;p65"/>
          <p:cNvSpPr txBox="1"/>
          <p:nvPr/>
        </p:nvSpPr>
        <p:spPr>
          <a:xfrm>
            <a:off x="5143500" y="0"/>
            <a:ext cx="4000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Varvara Staiko</a:t>
            </a:r>
            <a:endParaRPr sz="2600">
              <a:solidFill>
                <a:srgbClr val="FFFFFF"/>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Citadel High</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Friday, January 16th</a:t>
            </a:r>
            <a:endParaRPr sz="2600">
              <a:solidFill>
                <a:srgbClr val="888888"/>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Bunny</a:t>
            </a:r>
            <a:endParaRPr sz="2600">
              <a:solidFill>
                <a:srgbClr val="888888"/>
              </a:solidFill>
              <a:latin typeface="Oswald"/>
              <a:ea typeface="Oswald"/>
              <a:cs typeface="Oswald"/>
              <a:sym typeface="Oswald"/>
            </a:endParaRPr>
          </a:p>
        </p:txBody>
      </p:sp>
      <p:sp>
        <p:nvSpPr>
          <p:cNvPr id="333" name="Google Shape;333;p65"/>
          <p:cNvSpPr txBox="1"/>
          <p:nvPr>
            <p:ph idx="4294967295" type="title"/>
          </p:nvPr>
        </p:nvSpPr>
        <p:spPr>
          <a:xfrm>
            <a:off x="5143500" y="5627025"/>
            <a:ext cx="3688800" cy="763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00FF00"/>
                </a:solidFill>
              </a:rPr>
              <a:t>💪🏼 Brushwork, texture and colour mixing</a:t>
            </a:r>
            <a:endParaRPr>
              <a:solidFill>
                <a:srgbClr val="00FF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66"/>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Work-in-progress photos taken so far</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Drapak's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Team Bunny</a:t>
            </a:r>
            <a:endParaRPr>
              <a:solidFill>
                <a:srgbClr val="888888"/>
              </a:solidFill>
              <a:latin typeface="Average"/>
              <a:ea typeface="Average"/>
              <a:cs typeface="Average"/>
              <a:sym typeface="Average"/>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339" name="Google Shape;339;p6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700">
                <a:solidFill>
                  <a:srgbClr val="DDDDDD"/>
                </a:solidFill>
                <a:latin typeface="Average"/>
                <a:ea typeface="Average"/>
                <a:cs typeface="Average"/>
                <a:sym typeface="Average"/>
              </a:rPr>
              <a:t>Maria Blanchette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Ikeja Boddie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Rebecca Chafe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Diesel Cloud Acosta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Kyrese Colley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Rebecca Cox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Isaac Crosby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Elias Espinoza Lagos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Kayden Fortin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b="1" lang="en" sz="1700">
                <a:solidFill>
                  <a:srgbClr val="00FF00"/>
                </a:solidFill>
                <a:latin typeface="Average"/>
                <a:ea typeface="Average"/>
                <a:cs typeface="Average"/>
                <a:sym typeface="Average"/>
              </a:rPr>
              <a:t>⭐ </a:t>
            </a:r>
            <a:r>
              <a:rPr b="1" lang="en" sz="1700">
                <a:solidFill>
                  <a:srgbClr val="00FF00"/>
                </a:solidFill>
                <a:latin typeface="Average"/>
                <a:ea typeface="Average"/>
                <a:cs typeface="Average"/>
                <a:sym typeface="Average"/>
              </a:rPr>
              <a:t>Callum Guthrie</a:t>
            </a:r>
            <a:endParaRPr b="1" sz="1700">
              <a:solidFill>
                <a:srgbClr val="00FF00"/>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Morgyn MacQuarrie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Cordelia Masuda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Hawk McKinnon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Yousef Saad Al Deen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Sam Shapiro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Varvara Staiko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Kai Walsh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Savanah Wheeler     📷📷📷</a:t>
            </a:r>
            <a:endParaRPr sz="1700">
              <a:solidFill>
                <a:srgbClr val="DDDDDD"/>
              </a:solidFill>
              <a:latin typeface="Average"/>
              <a:ea typeface="Average"/>
              <a:cs typeface="Average"/>
              <a:sym typeface="Average"/>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51"/>
          <p:cNvSpPr txBox="1"/>
          <p:nvPr/>
        </p:nvSpPr>
        <p:spPr>
          <a:xfrm>
            <a:off x="5486400" y="100"/>
            <a:ext cx="36576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Khari Turner</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@khari.raheem</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(Harlem, US)</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Hella Water</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2021</a:t>
            </a:r>
            <a:endParaRPr b="1" sz="2400">
              <a:solidFill>
                <a:srgbClr val="FFFFFF"/>
              </a:solidFill>
              <a:latin typeface="Cabin"/>
              <a:ea typeface="Cabin"/>
              <a:cs typeface="Cabin"/>
              <a:sym typeface="Cabin"/>
            </a:endParaRPr>
          </a:p>
        </p:txBody>
      </p:sp>
      <p:pic>
        <p:nvPicPr>
          <p:cNvPr descr="Image from https://instagram.fyhz1-1.fna.fbcdn.net/v/t51.2885-15/e35/p1080x1080/190725716_322330422639425_3329663679978861376_n.jpg?tp=1&amp;_nc_ht=instagram.fyhz1-1.fna.fbcdn.net&amp;_nc_cat=1&amp;_nc_ohc=TMyXY0NQZ3MAX8zz3Rf&amp;edm=AABBvjUBAAAA&amp;ccb=7-4&amp;oh=1e62c1d406f1814338b3d08f17c0c75a&amp;oe=60B30524&amp;_nc_sid=83d603" id="242" name="Google Shape;242;p51"/>
          <p:cNvPicPr preferRelativeResize="0"/>
          <p:nvPr/>
        </p:nvPicPr>
        <p:blipFill>
          <a:blip r:embed="rId3">
            <a:alphaModFix/>
          </a:blip>
          <a:stretch>
            <a:fillRect/>
          </a:stretch>
        </p:blipFill>
        <p:spPr>
          <a:xfrm>
            <a:off x="0" y="0"/>
            <a:ext cx="5505450" cy="6858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51" name="Shape 351"/>
        <p:cNvGrpSpPr/>
        <p:nvPr/>
      </p:nvGrpSpPr>
      <p:grpSpPr>
        <a:xfrm>
          <a:off x="0" y="0"/>
          <a:ext cx="0" cy="0"/>
          <a:chOff x="0" y="0"/>
          <a:chExt cx="0" cy="0"/>
        </a:xfrm>
      </p:grpSpPr>
      <p:sp>
        <p:nvSpPr>
          <p:cNvPr id="352" name="Google Shape;352;p69"/>
          <p:cNvSpPr txBox="1"/>
          <p:nvPr/>
        </p:nvSpPr>
        <p:spPr>
          <a:xfrm>
            <a:off x="0" y="-25"/>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300">
                <a:solidFill>
                  <a:srgbClr val="FFFFFF"/>
                </a:solidFill>
                <a:latin typeface="Oswald"/>
                <a:ea typeface="Oswald"/>
                <a:cs typeface="Oswald"/>
                <a:sym typeface="Oswald"/>
              </a:rPr>
              <a:t>Our break is next week! </a:t>
            </a:r>
            <a:endParaRPr sz="3300">
              <a:solidFill>
                <a:srgbClr val="FFFFFF"/>
              </a:solidFill>
              <a:latin typeface="Oswald"/>
              <a:ea typeface="Oswald"/>
              <a:cs typeface="Oswald"/>
              <a:sym typeface="Oswald"/>
            </a:endParaRPr>
          </a:p>
          <a:p>
            <a:pPr indent="0" lvl="0" marL="0" rtl="0" algn="l">
              <a:spcBef>
                <a:spcPts val="0"/>
              </a:spcBef>
              <a:spcAft>
                <a:spcPts val="0"/>
              </a:spcAft>
              <a:buNone/>
            </a:pPr>
            <a:r>
              <a:t/>
            </a:r>
            <a:endParaRPr sz="2700">
              <a:solidFill>
                <a:srgbClr val="FFFFFF"/>
              </a:solidFill>
              <a:latin typeface="Oswald"/>
              <a:ea typeface="Oswald"/>
              <a:cs typeface="Oswald"/>
              <a:sym typeface="Oswald"/>
            </a:endParaRPr>
          </a:p>
          <a:p>
            <a:pPr indent="0" lvl="0" marL="0" rtl="0" algn="l">
              <a:spcBef>
                <a:spcPts val="0"/>
              </a:spcBef>
              <a:spcAft>
                <a:spcPts val="0"/>
              </a:spcAft>
              <a:buNone/>
            </a:pPr>
            <a:r>
              <a:t/>
            </a:r>
            <a:endParaRPr sz="2700">
              <a:solidFill>
                <a:srgbClr val="B7B7B7"/>
              </a:solidFill>
              <a:latin typeface="Oswald"/>
              <a:ea typeface="Oswald"/>
              <a:cs typeface="Oswald"/>
              <a:sym typeface="Oswald"/>
            </a:endParaRPr>
          </a:p>
          <a:p>
            <a:pPr indent="0" lvl="0" marL="0" rtl="0" algn="l">
              <a:spcBef>
                <a:spcPts val="0"/>
              </a:spcBef>
              <a:spcAft>
                <a:spcPts val="0"/>
              </a:spcAft>
              <a:buNone/>
            </a:pPr>
            <a:r>
              <a:rPr lang="en" sz="2700">
                <a:solidFill>
                  <a:srgbClr val="B7B7B7"/>
                </a:solidFill>
                <a:latin typeface="Average"/>
                <a:ea typeface="Average"/>
                <a:cs typeface="Average"/>
                <a:sym typeface="Average"/>
              </a:rPr>
              <a:t>If you want to catch up, you can </a:t>
            </a:r>
            <a:r>
              <a:rPr b="1" lang="en" sz="2700">
                <a:solidFill>
                  <a:srgbClr val="00FF00"/>
                </a:solidFill>
                <a:latin typeface="Average"/>
                <a:ea typeface="Average"/>
                <a:cs typeface="Average"/>
                <a:sym typeface="Average"/>
              </a:rPr>
              <a:t>take your painting home</a:t>
            </a:r>
            <a:r>
              <a:rPr lang="en" sz="2700">
                <a:solidFill>
                  <a:srgbClr val="B7B7B7"/>
                </a:solidFill>
                <a:latin typeface="Average"/>
                <a:ea typeface="Average"/>
                <a:cs typeface="Average"/>
                <a:sym typeface="Average"/>
              </a:rPr>
              <a:t>.</a:t>
            </a:r>
            <a:endParaRPr sz="2700">
              <a:solidFill>
                <a:srgbClr val="B7B7B7"/>
              </a:solidFill>
              <a:latin typeface="Average"/>
              <a:ea typeface="Average"/>
              <a:cs typeface="Average"/>
              <a:sym typeface="Average"/>
            </a:endParaRPr>
          </a:p>
          <a:p>
            <a:pPr indent="0" lvl="0" marL="0" rtl="0" algn="l">
              <a:spcBef>
                <a:spcPts val="0"/>
              </a:spcBef>
              <a:spcAft>
                <a:spcPts val="0"/>
              </a:spcAft>
              <a:buNone/>
            </a:pPr>
            <a:r>
              <a:rPr lang="en" sz="2700">
                <a:solidFill>
                  <a:srgbClr val="B7B7B7"/>
                </a:solidFill>
                <a:latin typeface="Average"/>
                <a:ea typeface="Average"/>
                <a:cs typeface="Average"/>
                <a:sym typeface="Average"/>
              </a:rPr>
              <a:t>I have </a:t>
            </a:r>
            <a:r>
              <a:rPr b="1" lang="en" sz="2700">
                <a:solidFill>
                  <a:srgbClr val="00FF00"/>
                </a:solidFill>
                <a:latin typeface="Average"/>
                <a:ea typeface="Average"/>
                <a:cs typeface="Average"/>
                <a:sym typeface="Average"/>
              </a:rPr>
              <a:t>plastic cups</a:t>
            </a:r>
            <a:r>
              <a:rPr lang="en" sz="2700">
                <a:solidFill>
                  <a:srgbClr val="B7B7B7"/>
                </a:solidFill>
                <a:latin typeface="Average"/>
                <a:ea typeface="Average"/>
                <a:cs typeface="Average"/>
                <a:sym typeface="Average"/>
              </a:rPr>
              <a:t> that you can fill halfway with paint. </a:t>
            </a:r>
            <a:endParaRPr sz="2700">
              <a:solidFill>
                <a:srgbClr val="B7B7B7"/>
              </a:solidFill>
              <a:latin typeface="Average"/>
              <a:ea typeface="Average"/>
              <a:cs typeface="Average"/>
              <a:sym typeface="Average"/>
            </a:endParaRPr>
          </a:p>
          <a:p>
            <a:pPr indent="0" lvl="0" marL="0" rtl="0" algn="l">
              <a:spcBef>
                <a:spcPts val="0"/>
              </a:spcBef>
              <a:spcAft>
                <a:spcPts val="0"/>
              </a:spcAft>
              <a:buNone/>
            </a:pPr>
            <a:r>
              <a:rPr lang="en" sz="2700">
                <a:solidFill>
                  <a:srgbClr val="B7B7B7"/>
                </a:solidFill>
                <a:latin typeface="Average"/>
                <a:ea typeface="Average"/>
                <a:cs typeface="Average"/>
                <a:sym typeface="Average"/>
              </a:rPr>
              <a:t>Put them inside a</a:t>
            </a:r>
            <a:r>
              <a:rPr b="1" lang="en" sz="2700">
                <a:solidFill>
                  <a:srgbClr val="00FF00"/>
                </a:solidFill>
                <a:latin typeface="Average"/>
                <a:ea typeface="Average"/>
                <a:cs typeface="Average"/>
                <a:sym typeface="Average"/>
              </a:rPr>
              <a:t> ziploc bag</a:t>
            </a:r>
            <a:r>
              <a:rPr lang="en" sz="2700">
                <a:solidFill>
                  <a:srgbClr val="B7B7B7"/>
                </a:solidFill>
                <a:latin typeface="Average"/>
                <a:ea typeface="Average"/>
                <a:cs typeface="Average"/>
                <a:sym typeface="Average"/>
              </a:rPr>
              <a:t>.</a:t>
            </a:r>
            <a:endParaRPr sz="2700">
              <a:solidFill>
                <a:srgbClr val="B7B7B7"/>
              </a:solidFill>
              <a:latin typeface="Average"/>
              <a:ea typeface="Average"/>
              <a:cs typeface="Average"/>
              <a:sym typeface="Average"/>
            </a:endParaRPr>
          </a:p>
          <a:p>
            <a:pPr indent="0" lvl="0" marL="0" rtl="0" algn="l">
              <a:spcBef>
                <a:spcPts val="0"/>
              </a:spcBef>
              <a:spcAft>
                <a:spcPts val="0"/>
              </a:spcAft>
              <a:buNone/>
            </a:pPr>
            <a:r>
              <a:t/>
            </a:r>
            <a:endParaRPr sz="2700">
              <a:solidFill>
                <a:srgbClr val="B7B7B7"/>
              </a:solidFill>
              <a:latin typeface="Average"/>
              <a:ea typeface="Average"/>
              <a:cs typeface="Average"/>
              <a:sym typeface="Average"/>
            </a:endParaRPr>
          </a:p>
          <a:p>
            <a:pPr indent="0" lvl="0" marL="0" rtl="0" algn="l">
              <a:spcBef>
                <a:spcPts val="0"/>
              </a:spcBef>
              <a:spcAft>
                <a:spcPts val="0"/>
              </a:spcAft>
              <a:buNone/>
            </a:pPr>
            <a:r>
              <a:rPr lang="en" sz="2700">
                <a:solidFill>
                  <a:srgbClr val="B7B7B7"/>
                </a:solidFill>
                <a:latin typeface="Average"/>
                <a:ea typeface="Average"/>
                <a:cs typeface="Average"/>
                <a:sym typeface="Average"/>
              </a:rPr>
              <a:t>I won’t be able to get the paint out tomorrow when I am teaching, so </a:t>
            </a:r>
            <a:r>
              <a:rPr b="1" lang="en" sz="2700">
                <a:solidFill>
                  <a:srgbClr val="00FF00"/>
                </a:solidFill>
                <a:latin typeface="Average"/>
                <a:ea typeface="Average"/>
                <a:cs typeface="Average"/>
                <a:sym typeface="Average"/>
              </a:rPr>
              <a:t>today is the day</a:t>
            </a:r>
            <a:r>
              <a:rPr lang="en" sz="2700">
                <a:solidFill>
                  <a:srgbClr val="B7B7B7"/>
                </a:solidFill>
                <a:latin typeface="Average"/>
                <a:ea typeface="Average"/>
                <a:cs typeface="Average"/>
                <a:sym typeface="Average"/>
              </a:rPr>
              <a:t> to fill them up. </a:t>
            </a:r>
            <a:endParaRPr sz="2700">
              <a:solidFill>
                <a:srgbClr val="B7B7B7"/>
              </a:solidFill>
              <a:latin typeface="Average"/>
              <a:ea typeface="Average"/>
              <a:cs typeface="Average"/>
              <a:sym typeface="Average"/>
            </a:endParaRPr>
          </a:p>
        </p:txBody>
      </p:sp>
      <p:sp>
        <p:nvSpPr>
          <p:cNvPr descr="Translations" id="353" name="Google Shape;353;p69"/>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a:solidFill>
                  <a:srgbClr val="AAAAAA"/>
                </a:solidFill>
                <a:latin typeface="Average"/>
                <a:ea typeface="Average"/>
                <a:cs typeface="Average"/>
                <a:sym typeface="Average"/>
              </a:rPr>
              <a:t>إجازتنا الأسبوع القادم! إذا رغبتم في اللحاق بما فاتكم، يمكنكم أخذ لوحتكم إلى المنزل.</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我们下周放假！如果你想赶上进度，可以把你的画带回家。</a:t>
            </a:r>
            <a:endParaRPr>
              <a:solidFill>
                <a:srgbClr val="AAAAAA"/>
              </a:solidFill>
              <a:latin typeface="Average"/>
              <a:ea typeface="Average"/>
              <a:cs typeface="Average"/>
              <a:sym typeface="Average"/>
            </a:endParaRPr>
          </a:p>
          <a:p>
            <a:pPr indent="0" lvl="0" marL="0" rtl="1" algn="r">
              <a:spcBef>
                <a:spcPts val="1000"/>
              </a:spcBef>
              <a:spcAft>
                <a:spcPts val="0"/>
              </a:spcAft>
              <a:buNone/>
            </a:pPr>
            <a:r>
              <a:rPr lang="en">
                <a:solidFill>
                  <a:srgbClr val="AAAAAA"/>
                </a:solidFill>
                <a:latin typeface="Average"/>
                <a:ea typeface="Average"/>
                <a:cs typeface="Average"/>
                <a:sym typeface="Average"/>
              </a:rPr>
              <a:t>استراحت ما هفته‌ی آینده است! اگر می‌خواهید عقب‌ماندگی‌تان را جبران کنید، می‌توانید نقاشی‌تان را به خانه ببرید.</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Unsere Ferien sind nächste Woche! Wenn Sie etwas Zeit brauchen, können Sie Ihr Gemälde mit nach Hause nehmen.</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हमारी छुट्टी अगले हफ़्ते है! अगर आप मिलना चाहें, तो अपनी पेंटिंग घर ले जा सकते हैं।</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다음 주에 방학이에요! 따라잡고 싶으면 그림을 집으로 가져가도 돼요.</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Bêhnvedana me hefteya bê ye! Heke hûn dixwazin bigihîjin hev, hûn dikarin tabloya xwe bibin malê.</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Пауза нам је следеће недеље! Ако желите да надокнадите пропуштено, можете понети своју слику кући.</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¡Nuestro descanso es la semana que viene! Si quieres ponerte al día, puedes llevarte tu cuadro a casa.</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Next week na ang break namin! Kung gusto mong makahabol, maaari mong iuwi ang iyong pagpipinta.</a:t>
            </a:r>
            <a:endParaRPr>
              <a:solidFill>
                <a:srgbClr val="AAAAAA"/>
              </a:solidFill>
              <a:latin typeface="Average"/>
              <a:ea typeface="Average"/>
              <a:cs typeface="Average"/>
              <a:sym typeface="Average"/>
            </a:endParaRPr>
          </a:p>
          <a:p>
            <a:pPr indent="0" lvl="0" marL="0" rtl="0" algn="l">
              <a:spcBef>
                <a:spcPts val="1000"/>
              </a:spcBef>
              <a:spcAft>
                <a:spcPts val="1000"/>
              </a:spcAft>
              <a:buNone/>
            </a:pPr>
            <a:r>
              <a:rPr lang="en">
                <a:solidFill>
                  <a:srgbClr val="AAAAAA"/>
                </a:solidFill>
                <a:latin typeface="Average"/>
                <a:ea typeface="Average"/>
                <a:cs typeface="Average"/>
                <a:sym typeface="Average"/>
              </a:rPr>
              <a:t>Наша перерва наступного тижня! Якщо хочете надолужити згаяне, можете взяти свою картину додому.</a:t>
            </a:r>
            <a:endParaRPr sz="1450">
              <a:solidFill>
                <a:srgbClr val="CACACA"/>
              </a:solidFill>
              <a:latin typeface="Average"/>
              <a:ea typeface="Average"/>
              <a:cs typeface="Average"/>
              <a:sym typeface="Averag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graphicFrame>
        <p:nvGraphicFramePr>
          <p:cNvPr id="358" name="Google Shape;358;p70"/>
          <p:cNvGraphicFramePr/>
          <p:nvPr/>
        </p:nvGraphicFramePr>
        <p:xfrm>
          <a:off x="234800" y="0"/>
          <a:ext cx="3000000" cy="3000000"/>
        </p:xfrm>
        <a:graphic>
          <a:graphicData uri="http://schemas.openxmlformats.org/drawingml/2006/table">
            <a:tbl>
              <a:tblPr>
                <a:noFill/>
                <a:tableStyleId>{8A9719B9-68EA-47B1-A5B9-61F4F42D0B28}</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200">
                          <a:solidFill>
                            <a:srgbClr val="B6D7A8"/>
                          </a:solidFill>
                          <a:latin typeface="Oswald"/>
                          <a:ea typeface="Oswald"/>
                          <a:cs typeface="Oswald"/>
                          <a:sym typeface="Oswald"/>
                        </a:rPr>
                        <a:t>Impressionism and Post-Impressionism</a:t>
                      </a:r>
                      <a:endParaRPr sz="12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CCCCCC"/>
                          </a:solidFill>
                          <a:latin typeface="Oswald"/>
                          <a:ea typeface="Oswald"/>
                          <a:cs typeface="Oswald"/>
                          <a:sym typeface="Oswald"/>
                        </a:rPr>
                        <a:t>Background</a:t>
                      </a:r>
                      <a:endParaRPr sz="2400">
                        <a:solidFill>
                          <a:srgbClr val="CCCCCC"/>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Expressionism</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500025">
                <a:tc>
                  <a:txBody>
                    <a:bodyPr/>
                    <a:lstStyle/>
                    <a:p>
                      <a:pPr indent="0" lvl="0" marL="0" marR="0" rtl="0" algn="ctr">
                        <a:lnSpc>
                          <a:spcPct val="115000"/>
                        </a:lnSpc>
                        <a:spcBef>
                          <a:spcPts val="0"/>
                        </a:spcBef>
                        <a:spcAft>
                          <a:spcPts val="0"/>
                        </a:spcAft>
                        <a:buNone/>
                      </a:pPr>
                      <a:r>
                        <a:rPr lang="en" sz="1200">
                          <a:solidFill>
                            <a:srgbClr val="CCCCCC"/>
                          </a:solidFill>
                          <a:latin typeface="Oswald"/>
                          <a:ea typeface="Oswald"/>
                          <a:cs typeface="Oswald"/>
                          <a:sym typeface="Oswald"/>
                        </a:rPr>
                        <a:t>Foreground</a:t>
                      </a:r>
                      <a:endParaRPr sz="1200">
                        <a:solidFill>
                          <a:srgbClr val="CCCCCC"/>
                        </a:solidFill>
                        <a:latin typeface="Oswald"/>
                        <a:ea typeface="Oswald"/>
                        <a:cs typeface="Oswald"/>
                        <a:sym typeface="Oswald"/>
                      </a:endParaRPr>
                    </a:p>
                    <a:p>
                      <a:pPr indent="0" lvl="0" marL="0" marR="0" rtl="0" algn="ctr">
                        <a:lnSpc>
                          <a:spcPct val="115000"/>
                        </a:lnSpc>
                        <a:spcBef>
                          <a:spcPts val="0"/>
                        </a:spcBef>
                        <a:spcAft>
                          <a:spcPts val="0"/>
                        </a:spcAft>
                        <a:buNone/>
                      </a:pPr>
                      <a:r>
                        <a:rPr lang="en" sz="1200">
                          <a:solidFill>
                            <a:srgbClr val="B6D7A8"/>
                          </a:solidFill>
                          <a:latin typeface="Oswald"/>
                          <a:ea typeface="Oswald"/>
                          <a:cs typeface="Oswald"/>
                          <a:sym typeface="Oswald"/>
                        </a:rPr>
                        <a:t>Abstraction</a:t>
                      </a:r>
                      <a:endParaRPr sz="12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Art analysis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16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CCCCCC"/>
                          </a:solidFill>
                          <a:latin typeface="Oswald"/>
                          <a:ea typeface="Oswald"/>
                          <a:cs typeface="Oswald"/>
                          <a:sym typeface="Oswald"/>
                        </a:rPr>
                        <a:t>Goal setting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Hand in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graphicFrame>
        <p:nvGraphicFramePr>
          <p:cNvPr id="363" name="Google Shape;363;p71"/>
          <p:cNvGraphicFramePr/>
          <p:nvPr/>
        </p:nvGraphicFramePr>
        <p:xfrm>
          <a:off x="200" y="152225"/>
          <a:ext cx="3000000" cy="3000000"/>
        </p:xfrm>
        <a:graphic>
          <a:graphicData uri="http://schemas.openxmlformats.org/drawingml/2006/table">
            <a:tbl>
              <a:tblPr>
                <a:noFill/>
                <a:tableStyleId>{8F04C9F2-D300-458F-962D-421F09BFA4A9}</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657900">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68100">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338925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بناء المهارات</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技能培养</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مهارت سازی</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Kompetenzaufbau</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कौशल विकास</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기술 구축</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Изградња вештина</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Desarrollo de habilidades</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Pagbuo ng kasanayan</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Формування навичок</a:t>
                      </a:r>
                      <a:endParaRPr sz="12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创意开发</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Розвиток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Mini-Gemälde</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сликарство</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 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Mehr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پالایش کنید</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Пречисти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Уточніть</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descr="All text" id="368" name="Google Shape;368;p72"/>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369" name="Google Shape;369;p72"/>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370" name="Google Shape;370;p72"/>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371" name="Google Shape;371;p72"/>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372" name="Google Shape;372;p72"/>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373" name="Google Shape;373;p72"/>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374" name="Google Shape;374;p72"/>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82" name="Shape 382"/>
        <p:cNvGrpSpPr/>
        <p:nvPr/>
      </p:nvGrpSpPr>
      <p:grpSpPr>
        <a:xfrm>
          <a:off x="0" y="0"/>
          <a:ext cx="0" cy="0"/>
          <a:chOff x="0" y="0"/>
          <a:chExt cx="0" cy="0"/>
        </a:xfrm>
      </p:grpSpPr>
      <p:sp>
        <p:nvSpPr>
          <p:cNvPr id="383" name="Google Shape;383;p74"/>
          <p:cNvSpPr txBox="1"/>
          <p:nvPr/>
        </p:nvSpPr>
        <p:spPr>
          <a:xfrm>
            <a:off x="709200" y="0"/>
            <a:ext cx="7704000" cy="31977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CC3300"/>
              </a:buClr>
              <a:buFont typeface="Calibri"/>
              <a:buNone/>
            </a:pPr>
            <a:r>
              <a:rPr lang="en" sz="6000">
                <a:solidFill>
                  <a:srgbClr val="CC3300"/>
                </a:solidFill>
                <a:latin typeface="Oswald"/>
                <a:ea typeface="Oswald"/>
                <a:cs typeface="Oswald"/>
                <a:sym typeface="Oswald"/>
              </a:rPr>
              <a:t>Auction</a:t>
            </a:r>
            <a:endParaRPr sz="6000">
              <a:solidFill>
                <a:srgbClr val="FFFFFF"/>
              </a:solidFill>
              <a:latin typeface="Oswald"/>
              <a:ea typeface="Oswald"/>
              <a:cs typeface="Oswald"/>
              <a:sym typeface="Oswald"/>
            </a:endParaRPr>
          </a:p>
          <a:p>
            <a:pPr indent="0" lvl="0" marL="0" marR="0" rtl="0" algn="r">
              <a:lnSpc>
                <a:spcPct val="100000"/>
              </a:lnSpc>
              <a:spcBef>
                <a:spcPts val="0"/>
              </a:spcBef>
              <a:spcAft>
                <a:spcPts val="0"/>
              </a:spcAft>
              <a:buClr>
                <a:srgbClr val="FFFFFF"/>
              </a:buClr>
              <a:buFont typeface="Calibri"/>
              <a:buNone/>
            </a:pPr>
            <a:r>
              <a:rPr lang="en" sz="6000">
                <a:solidFill>
                  <a:srgbClr val="FFFFFF"/>
                </a:solidFill>
                <a:latin typeface="Oswald"/>
                <a:ea typeface="Oswald"/>
                <a:cs typeface="Oswald"/>
                <a:sym typeface="Oswald"/>
              </a:rPr>
              <a:t>How much is international  art worth?</a:t>
            </a:r>
            <a:endParaRPr sz="6000">
              <a:latin typeface="Oswald"/>
              <a:ea typeface="Oswald"/>
              <a:cs typeface="Oswald"/>
              <a:sym typeface="Oswald"/>
            </a:endParaRPr>
          </a:p>
        </p:txBody>
      </p:sp>
      <p:sp>
        <p:nvSpPr>
          <p:cNvPr descr="Translations" id="384" name="Google Shape;384;p74"/>
          <p:cNvSpPr txBox="1"/>
          <p:nvPr/>
        </p:nvSpPr>
        <p:spPr>
          <a:xfrm>
            <a:off x="448350" y="3197700"/>
            <a:ext cx="8225700" cy="33894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300">
                <a:solidFill>
                  <a:srgbClr val="AAAAAA"/>
                </a:solidFill>
                <a:latin typeface="Average"/>
                <a:ea typeface="Average"/>
                <a:cs typeface="Average"/>
                <a:sym typeface="Average"/>
              </a:rPr>
              <a:t>المزاد: كم تبلغ قيمة الفن العالمي؟</a:t>
            </a:r>
            <a:endParaRPr sz="2300">
              <a:solidFill>
                <a:srgbClr val="AAAAAA"/>
              </a:solidFill>
              <a:latin typeface="Average"/>
              <a:ea typeface="Average"/>
              <a:cs typeface="Average"/>
              <a:sym typeface="Average"/>
            </a:endParaRPr>
          </a:p>
          <a:p>
            <a:pPr indent="0" lvl="0" marL="0" rtl="1" algn="ctr">
              <a:spcBef>
                <a:spcPts val="0"/>
              </a:spcBef>
              <a:spcAft>
                <a:spcPts val="0"/>
              </a:spcAft>
              <a:buNone/>
            </a:pPr>
            <a:r>
              <a:rPr lang="en" sz="2300">
                <a:solidFill>
                  <a:srgbClr val="AAAAAA"/>
                </a:solidFill>
                <a:latin typeface="Average"/>
                <a:ea typeface="Average"/>
                <a:cs typeface="Average"/>
                <a:sym typeface="Average"/>
              </a:rPr>
              <a:t>حراج: ارزش هنر بین المللی چقدر است؟</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Auktion: Wie viel ist internationale Kunst wert?</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नीलामी: अंतर्राष्ट्रीय कला का मूल्य कितना है?</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경매: 국제 미술품의 가치는 얼마인가요?</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Аукција: Колико вреди међународна уметност?</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Subasta: ¿Cuánto vale el arte internacional?</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Auction: Magkano ang halaga ng internasyonal na sining?</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Аукціон: скільки коштує міжнародне мистецтво?</a:t>
            </a:r>
            <a:endParaRPr sz="2500">
              <a:latin typeface="Average"/>
              <a:ea typeface="Average"/>
              <a:cs typeface="Average"/>
              <a:sym typeface="Average"/>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descr="All text" id="389" name="Google Shape;389;p75"/>
          <p:cNvSpPr txBox="1"/>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390" name="Google Shape;390;p75"/>
          <p:cNvPicPr preferRelativeResize="0"/>
          <p:nvPr/>
        </p:nvPicPr>
        <p:blipFill>
          <a:blip r:embed="rId3">
            <a:alphaModFix/>
          </a:blip>
          <a:stretch>
            <a:fillRect/>
          </a:stretch>
        </p:blipFill>
        <p:spPr>
          <a:xfrm>
            <a:off x="139435" y="0"/>
            <a:ext cx="2491742" cy="3428997"/>
          </a:xfrm>
          <a:prstGeom prst="rect">
            <a:avLst/>
          </a:prstGeom>
          <a:noFill/>
          <a:ln>
            <a:noFill/>
          </a:ln>
        </p:spPr>
      </p:pic>
      <p:pic>
        <p:nvPicPr>
          <p:cNvPr id="391" name="Google Shape;391;p75"/>
          <p:cNvPicPr preferRelativeResize="0"/>
          <p:nvPr/>
        </p:nvPicPr>
        <p:blipFill>
          <a:blip r:embed="rId4">
            <a:alphaModFix/>
          </a:blip>
          <a:stretch>
            <a:fillRect/>
          </a:stretch>
        </p:blipFill>
        <p:spPr>
          <a:xfrm>
            <a:off x="6892436" y="0"/>
            <a:ext cx="2080262" cy="3429002"/>
          </a:xfrm>
          <a:prstGeom prst="rect">
            <a:avLst/>
          </a:prstGeom>
          <a:noFill/>
          <a:ln>
            <a:noFill/>
          </a:ln>
        </p:spPr>
      </p:pic>
      <p:pic>
        <p:nvPicPr>
          <p:cNvPr id="392" name="Google Shape;392;p75"/>
          <p:cNvPicPr preferRelativeResize="0"/>
          <p:nvPr/>
        </p:nvPicPr>
        <p:blipFill>
          <a:blip r:embed="rId5">
            <a:alphaModFix/>
          </a:blip>
          <a:stretch>
            <a:fillRect/>
          </a:stretch>
        </p:blipFill>
        <p:spPr>
          <a:xfrm>
            <a:off x="5302359" y="3672415"/>
            <a:ext cx="2590841" cy="3185454"/>
          </a:xfrm>
          <a:prstGeom prst="rect">
            <a:avLst/>
          </a:prstGeom>
          <a:noFill/>
          <a:ln>
            <a:noFill/>
          </a:ln>
        </p:spPr>
      </p:pic>
      <p:pic>
        <p:nvPicPr>
          <p:cNvPr id="393" name="Google Shape;393;p75"/>
          <p:cNvPicPr preferRelativeResize="0"/>
          <p:nvPr/>
        </p:nvPicPr>
        <p:blipFill>
          <a:blip r:embed="rId6">
            <a:alphaModFix/>
          </a:blip>
          <a:stretch>
            <a:fillRect/>
          </a:stretch>
        </p:blipFill>
        <p:spPr>
          <a:xfrm>
            <a:off x="898025" y="3667100"/>
            <a:ext cx="3185461" cy="3196076"/>
          </a:xfrm>
          <a:prstGeom prst="rect">
            <a:avLst/>
          </a:prstGeom>
          <a:noFill/>
          <a:ln>
            <a:noFill/>
          </a:ln>
        </p:spPr>
      </p:pic>
      <p:pic>
        <p:nvPicPr>
          <p:cNvPr id="394" name="Google Shape;394;p75"/>
          <p:cNvPicPr preferRelativeResize="0"/>
          <p:nvPr/>
        </p:nvPicPr>
        <p:blipFill>
          <a:blip r:embed="rId7">
            <a:alphaModFix/>
          </a:blip>
          <a:stretch>
            <a:fillRect/>
          </a:stretch>
        </p:blipFill>
        <p:spPr>
          <a:xfrm>
            <a:off x="2846626" y="598951"/>
            <a:ext cx="3821199" cy="233092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98" name="Shape 398"/>
        <p:cNvGrpSpPr/>
        <p:nvPr/>
      </p:nvGrpSpPr>
      <p:grpSpPr>
        <a:xfrm>
          <a:off x="0" y="0"/>
          <a:ext cx="0" cy="0"/>
          <a:chOff x="0" y="0"/>
          <a:chExt cx="0" cy="0"/>
        </a:xfrm>
      </p:grpSpPr>
      <p:pic>
        <p:nvPicPr>
          <p:cNvPr id="399" name="Google Shape;399;p76"/>
          <p:cNvPicPr preferRelativeResize="0"/>
          <p:nvPr/>
        </p:nvPicPr>
        <p:blipFill>
          <a:blip r:embed="rId3">
            <a:alphaModFix/>
          </a:blip>
          <a:stretch>
            <a:fillRect/>
          </a:stretch>
        </p:blipFill>
        <p:spPr>
          <a:xfrm>
            <a:off x="0" y="0"/>
            <a:ext cx="4982754" cy="6857999"/>
          </a:xfrm>
          <a:prstGeom prst="rect">
            <a:avLst/>
          </a:prstGeom>
          <a:noFill/>
          <a:ln>
            <a:noFill/>
          </a:ln>
        </p:spPr>
      </p:pic>
      <p:sp>
        <p:nvSpPr>
          <p:cNvPr descr="Title" id="400" name="Google Shape;400;p76"/>
          <p:cNvSpPr txBox="1"/>
          <p:nvPr/>
        </p:nvSpPr>
        <p:spPr>
          <a:xfrm>
            <a:off x="4982750" y="-25"/>
            <a:ext cx="4161300" cy="2737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CCCCCC"/>
                </a:solidFill>
                <a:latin typeface="Open Sans"/>
                <a:ea typeface="Open Sans"/>
                <a:cs typeface="Open Sans"/>
                <a:sym typeface="Open Sans"/>
              </a:rPr>
              <a:t>Pablo Picasso</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rPr b="1" i="1" lang="en" sz="2400">
                <a:solidFill>
                  <a:srgbClr val="FFFFFF"/>
                </a:solidFill>
                <a:latin typeface="Open Sans"/>
                <a:ea typeface="Open Sans"/>
                <a:cs typeface="Open Sans"/>
                <a:sym typeface="Open Sans"/>
              </a:rPr>
              <a:t>Le Rêve </a:t>
            </a:r>
            <a:r>
              <a:rPr i="1" lang="en" sz="2400">
                <a:solidFill>
                  <a:srgbClr val="B7B7B7"/>
                </a:solidFill>
                <a:latin typeface="Open Sans"/>
                <a:ea typeface="Open Sans"/>
                <a:cs typeface="Open Sans"/>
                <a:sym typeface="Open Sans"/>
              </a:rPr>
              <a:t>(The Dream)</a:t>
            </a:r>
            <a:endParaRPr i="1" sz="2400">
              <a:solidFill>
                <a:srgbClr val="B7B7B7"/>
              </a:solidFill>
              <a:latin typeface="Open Sans"/>
              <a:ea typeface="Open Sans"/>
              <a:cs typeface="Open Sans"/>
              <a:sym typeface="Open Sans"/>
            </a:endParaRPr>
          </a:p>
          <a:p>
            <a:pPr indent="0" lvl="0" marL="0" rtl="0" algn="ctr">
              <a:spcBef>
                <a:spcPts val="0"/>
              </a:spcBef>
              <a:spcAft>
                <a:spcPts val="0"/>
              </a:spcAft>
              <a:buNone/>
            </a:pPr>
            <a:r>
              <a:rPr lang="en" sz="2400">
                <a:solidFill>
                  <a:srgbClr val="CCCCCC"/>
                </a:solidFill>
                <a:latin typeface="Open Sans"/>
                <a:ea typeface="Open Sans"/>
                <a:cs typeface="Open Sans"/>
                <a:sym typeface="Open Sans"/>
              </a:rPr>
              <a:t>1932</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Oil on canvas</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130 x 97 cm</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Private collection of Steven A. Cohen</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b="1" lang="en" sz="2000">
                <a:solidFill>
                  <a:srgbClr val="00FF00"/>
                </a:solidFill>
                <a:latin typeface="Open Sans"/>
                <a:ea typeface="Open Sans"/>
                <a:cs typeface="Open Sans"/>
                <a:sym typeface="Open Sans"/>
              </a:rPr>
              <a:t>180M USD</a:t>
            </a:r>
            <a:endParaRPr b="1" sz="1100">
              <a:solidFill>
                <a:srgbClr val="FFFFFF"/>
              </a:solidFill>
              <a:latin typeface="Open Sans"/>
              <a:ea typeface="Open Sans"/>
              <a:cs typeface="Open Sans"/>
              <a:sym typeface="Open Sans"/>
            </a:endParaRPr>
          </a:p>
        </p:txBody>
      </p:sp>
      <p:sp>
        <p:nvSpPr>
          <p:cNvPr descr="Translations" id="401" name="Google Shape;401;p76"/>
          <p:cNvSpPr txBox="1"/>
          <p:nvPr/>
        </p:nvSpPr>
        <p:spPr>
          <a:xfrm>
            <a:off x="4982750" y="2696100"/>
            <a:ext cx="4161300" cy="41619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بابلو بيكاسو، لو ريف (الحلم)، 1932</a:t>
            </a:r>
            <a:endParaRPr sz="1800">
              <a:solidFill>
                <a:srgbClr val="AAAAAA"/>
              </a:solidFill>
              <a:latin typeface="Average"/>
              <a:ea typeface="Average"/>
              <a:cs typeface="Average"/>
              <a:sym typeface="Average"/>
            </a:endParaRPr>
          </a:p>
          <a:p>
            <a:pPr indent="0" lvl="0" marL="0" rtl="1" algn="r">
              <a:spcBef>
                <a:spcPts val="0"/>
              </a:spcBef>
              <a:spcAft>
                <a:spcPts val="0"/>
              </a:spcAft>
              <a:buNone/>
            </a:pPr>
            <a:r>
              <a:rPr lang="en" sz="1800">
                <a:solidFill>
                  <a:srgbClr val="AAAAAA"/>
                </a:solidFill>
                <a:latin typeface="Average"/>
                <a:ea typeface="Average"/>
                <a:cs typeface="Average"/>
                <a:sym typeface="Average"/>
              </a:rPr>
              <a:t>پابلو پیکاسو، Le Rêve (رویا)، 1932</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Pablo Picasso, Le Rêve (Der Traum), 1932</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पाब्लो पिकासो, ले रेव (द ड्रीम), 1932</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파블로 피카소, 르 레브(꿈), 1932</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Пабло Пикасо, Ле Реве (Сан), 1932</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Pablo Picasso, Le Rêve (El sueño), 1932</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Pablo Picasso, Le Rêve (Ang Pangarap), 1932</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Пабло Пікассо, Le Rêve (Сон), 1932</a:t>
            </a:r>
            <a:endParaRPr sz="2400">
              <a:solidFill>
                <a:srgbClr val="595959"/>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05" name="Shape 405"/>
        <p:cNvGrpSpPr/>
        <p:nvPr/>
      </p:nvGrpSpPr>
      <p:grpSpPr>
        <a:xfrm>
          <a:off x="0" y="0"/>
          <a:ext cx="0" cy="0"/>
          <a:chOff x="0" y="0"/>
          <a:chExt cx="0" cy="0"/>
        </a:xfrm>
      </p:grpSpPr>
      <p:sp>
        <p:nvSpPr>
          <p:cNvPr descr="All text" id="406" name="Google Shape;406;p77"/>
          <p:cNvSpPr txBox="1"/>
          <p:nvPr/>
        </p:nvSpPr>
        <p:spPr>
          <a:xfrm>
            <a:off x="0" y="5939075"/>
            <a:ext cx="9144000" cy="91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300">
                <a:solidFill>
                  <a:srgbClr val="CCCCCC"/>
                </a:solidFill>
                <a:latin typeface="Open Sans"/>
                <a:ea typeface="Open Sans"/>
                <a:cs typeface="Open Sans"/>
                <a:sym typeface="Open Sans"/>
              </a:rPr>
              <a:t>Amedeo Modigliani, </a:t>
            </a:r>
            <a:r>
              <a:rPr b="1" i="1" lang="en" sz="2300">
                <a:solidFill>
                  <a:srgbClr val="FFFFFF"/>
                </a:solidFill>
                <a:latin typeface="Open Sans"/>
                <a:ea typeface="Open Sans"/>
                <a:cs typeface="Open Sans"/>
                <a:sym typeface="Open Sans"/>
              </a:rPr>
              <a:t>Nu couché (sur le côté gauche)</a:t>
            </a:r>
            <a:r>
              <a:rPr lang="en" sz="2300">
                <a:solidFill>
                  <a:srgbClr val="CCCCCC"/>
                </a:solidFill>
                <a:latin typeface="Open Sans"/>
                <a:ea typeface="Open Sans"/>
                <a:cs typeface="Open Sans"/>
                <a:sym typeface="Open Sans"/>
              </a:rPr>
              <a:t>, 1917</a:t>
            </a:r>
            <a:endParaRPr sz="2300">
              <a:solidFill>
                <a:srgbClr val="CCCCCC"/>
              </a:solidFill>
              <a:latin typeface="Open Sans"/>
              <a:ea typeface="Open Sans"/>
              <a:cs typeface="Open Sans"/>
              <a:sym typeface="Open Sans"/>
            </a:endParaRPr>
          </a:p>
          <a:p>
            <a:pPr indent="0" lvl="0" marL="0" rtl="0" algn="ctr">
              <a:spcBef>
                <a:spcPts val="0"/>
              </a:spcBef>
              <a:spcAft>
                <a:spcPts val="0"/>
              </a:spcAft>
              <a:buNone/>
            </a:pPr>
            <a:r>
              <a:rPr lang="en" sz="2300">
                <a:solidFill>
                  <a:srgbClr val="CCCCCC"/>
                </a:solidFill>
                <a:latin typeface="Open Sans"/>
                <a:ea typeface="Open Sans"/>
                <a:cs typeface="Open Sans"/>
                <a:sym typeface="Open Sans"/>
              </a:rPr>
              <a:t>Oil on canvas, 89 × 146 cm, Private collection, Paris</a:t>
            </a:r>
            <a:endParaRPr b="1" sz="2900">
              <a:solidFill>
                <a:srgbClr val="FFFFFF"/>
              </a:solidFill>
              <a:latin typeface="Open Sans"/>
              <a:ea typeface="Open Sans"/>
              <a:cs typeface="Open Sans"/>
              <a:sym typeface="Open Sans"/>
            </a:endParaRPr>
          </a:p>
        </p:txBody>
      </p:sp>
      <p:pic>
        <p:nvPicPr>
          <p:cNvPr id="407" name="Google Shape;407;p77"/>
          <p:cNvPicPr preferRelativeResize="0"/>
          <p:nvPr/>
        </p:nvPicPr>
        <p:blipFill>
          <a:blip r:embed="rId3">
            <a:alphaModFix/>
          </a:blip>
          <a:stretch>
            <a:fillRect/>
          </a:stretch>
        </p:blipFill>
        <p:spPr>
          <a:xfrm>
            <a:off x="0" y="217075"/>
            <a:ext cx="9144000" cy="558106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11" name="Shape 411"/>
        <p:cNvGrpSpPr/>
        <p:nvPr/>
      </p:nvGrpSpPr>
      <p:grpSpPr>
        <a:xfrm>
          <a:off x="0" y="0"/>
          <a:ext cx="0" cy="0"/>
          <a:chOff x="0" y="0"/>
          <a:chExt cx="0" cy="0"/>
        </a:xfrm>
      </p:grpSpPr>
      <p:sp>
        <p:nvSpPr>
          <p:cNvPr descr="Title" id="412" name="Google Shape;412;p78"/>
          <p:cNvSpPr txBox="1"/>
          <p:nvPr/>
        </p:nvSpPr>
        <p:spPr>
          <a:xfrm>
            <a:off x="4744375" y="-25"/>
            <a:ext cx="43995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CCCCCC"/>
                </a:solidFill>
                <a:latin typeface="Open Sans"/>
                <a:ea typeface="Open Sans"/>
                <a:cs typeface="Open Sans"/>
                <a:sym typeface="Open Sans"/>
              </a:rPr>
              <a:t>Gustav Klimt</a:t>
            </a:r>
            <a:endParaRPr sz="2100">
              <a:solidFill>
                <a:srgbClr val="CCCCCC"/>
              </a:solidFill>
              <a:latin typeface="Open Sans"/>
              <a:ea typeface="Open Sans"/>
              <a:cs typeface="Open Sans"/>
              <a:sym typeface="Open Sans"/>
            </a:endParaRPr>
          </a:p>
          <a:p>
            <a:pPr indent="0" lvl="0" marL="0" rtl="0" algn="ctr">
              <a:spcBef>
                <a:spcPts val="0"/>
              </a:spcBef>
              <a:spcAft>
                <a:spcPts val="0"/>
              </a:spcAft>
              <a:buNone/>
            </a:pPr>
            <a:r>
              <a:rPr b="1" i="1" lang="en" sz="2100">
                <a:solidFill>
                  <a:srgbClr val="FFFFFF"/>
                </a:solidFill>
                <a:latin typeface="Open Sans"/>
                <a:ea typeface="Open Sans"/>
                <a:cs typeface="Open Sans"/>
                <a:sym typeface="Open Sans"/>
              </a:rPr>
              <a:t>Portrait of Adele Bloch-Bauer II</a:t>
            </a:r>
            <a:endParaRPr i="1" sz="2100">
              <a:solidFill>
                <a:srgbClr val="B7B7B7"/>
              </a:solidFill>
              <a:latin typeface="Open Sans"/>
              <a:ea typeface="Open Sans"/>
              <a:cs typeface="Open Sans"/>
              <a:sym typeface="Open Sans"/>
            </a:endParaRPr>
          </a:p>
          <a:p>
            <a:pPr indent="0" lvl="0" marL="0" rtl="0" algn="ctr">
              <a:spcBef>
                <a:spcPts val="0"/>
              </a:spcBef>
              <a:spcAft>
                <a:spcPts val="0"/>
              </a:spcAft>
              <a:buNone/>
            </a:pPr>
            <a:r>
              <a:rPr lang="en" sz="2100">
                <a:solidFill>
                  <a:srgbClr val="CCCCCC"/>
                </a:solidFill>
                <a:latin typeface="Open Sans"/>
                <a:ea typeface="Open Sans"/>
                <a:cs typeface="Open Sans"/>
                <a:sym typeface="Open Sans"/>
              </a:rPr>
              <a:t>1912</a:t>
            </a:r>
            <a:endParaRPr sz="2100">
              <a:solidFill>
                <a:srgbClr val="CCCCCC"/>
              </a:solidFill>
              <a:latin typeface="Open Sans"/>
              <a:ea typeface="Open Sans"/>
              <a:cs typeface="Open Sans"/>
              <a:sym typeface="Open Sans"/>
            </a:endParaRPr>
          </a:p>
          <a:p>
            <a:pPr indent="0" lvl="0" marL="0" rtl="0" algn="ctr">
              <a:spcBef>
                <a:spcPts val="0"/>
              </a:spcBef>
              <a:spcAft>
                <a:spcPts val="0"/>
              </a:spcAft>
              <a:buNone/>
            </a:pPr>
            <a:r>
              <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Oil on canvas</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190 x 120 cm</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Private collection</a:t>
            </a:r>
            <a:endParaRPr b="1" sz="1100">
              <a:solidFill>
                <a:srgbClr val="FFFFFF"/>
              </a:solidFill>
              <a:latin typeface="Open Sans"/>
              <a:ea typeface="Open Sans"/>
              <a:cs typeface="Open Sans"/>
              <a:sym typeface="Open Sans"/>
            </a:endParaRPr>
          </a:p>
        </p:txBody>
      </p:sp>
      <p:pic>
        <p:nvPicPr>
          <p:cNvPr id="413" name="Google Shape;413;p78"/>
          <p:cNvPicPr preferRelativeResize="0"/>
          <p:nvPr/>
        </p:nvPicPr>
        <p:blipFill>
          <a:blip r:embed="rId3">
            <a:alphaModFix/>
          </a:blip>
          <a:stretch>
            <a:fillRect/>
          </a:stretch>
        </p:blipFill>
        <p:spPr>
          <a:xfrm>
            <a:off x="328225" y="0"/>
            <a:ext cx="4172390" cy="6857999"/>
          </a:xfrm>
          <a:prstGeom prst="rect">
            <a:avLst/>
          </a:prstGeom>
          <a:noFill/>
          <a:ln>
            <a:noFill/>
          </a:ln>
        </p:spPr>
      </p:pic>
      <p:sp>
        <p:nvSpPr>
          <p:cNvPr descr="Translations" id="414" name="Google Shape;414;p78"/>
          <p:cNvSpPr txBox="1"/>
          <p:nvPr/>
        </p:nvSpPr>
        <p:spPr>
          <a:xfrm>
            <a:off x="4500625" y="2285975"/>
            <a:ext cx="4643400" cy="4572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غوستاف كليمت، صورة لأديل بلوخ باور الثاني، 1912.</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گوستاو کلیمت، پرتره آدل بلوخ-بائر دوم، 1912.</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Gustav Klimt, Porträt von Adele Bloch-Bauer II, 1912.</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गुस्ताव क्लिम्ट, एडेल बलोच-बाउर II का पोर्ट्रेट, 1912।</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구스타프 클림트, 아델레 블로흐-바우어 2세의 초상, 1912년.</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Густав Климт, Портрет Аделе Блох-Бауер ИИ, 1912.</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Gustav Klimt, Retrato de Adele Bloch-Bauer II, 1912.</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Gustav Klimt, Larawan ni Adele Bloch-Bauer II, 1912.</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Густав Клімт, Портрет Аделі Блох-Бауер II, 1912 рік.</a:t>
            </a:r>
            <a:endParaRPr sz="2200">
              <a:solidFill>
                <a:srgbClr val="595959"/>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52"/>
          <p:cNvSpPr txBox="1"/>
          <p:nvPr/>
        </p:nvSpPr>
        <p:spPr>
          <a:xfrm>
            <a:off x="0" y="5496275"/>
            <a:ext cx="9144000" cy="1362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Justine Woods </a:t>
            </a:r>
            <a:r>
              <a:rPr i="1" lang="en" sz="2400">
                <a:solidFill>
                  <a:srgbClr val="B7B7B7"/>
                </a:solidFill>
                <a:latin typeface="Cabin"/>
                <a:ea typeface="Cabin"/>
                <a:cs typeface="Cabin"/>
                <a:sym typeface="Cabin"/>
              </a:rPr>
              <a:t>@justinewoods_  (Ontario OCAD)</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FFFFFF"/>
                </a:solidFill>
                <a:latin typeface="Cabin"/>
                <a:ea typeface="Cabin"/>
                <a:cs typeface="Cabin"/>
                <a:sym typeface="Cabin"/>
              </a:rPr>
              <a:t> </a:t>
            </a:r>
            <a:r>
              <a:rPr lang="en" sz="2400">
                <a:solidFill>
                  <a:srgbClr val="B7B7B7"/>
                </a:solidFill>
                <a:latin typeface="Cabin"/>
                <a:ea typeface="Cabin"/>
                <a:cs typeface="Cabin"/>
                <a:sym typeface="Cabin"/>
              </a:rPr>
              <a:t>beaded handmade suit jackets</a:t>
            </a:r>
            <a:r>
              <a:rPr i="1" lang="en" sz="2400">
                <a:solidFill>
                  <a:srgbClr val="B7B7B7"/>
                </a:solidFill>
                <a:latin typeface="Cabin"/>
                <a:ea typeface="Cabin"/>
                <a:cs typeface="Cabin"/>
                <a:sym typeface="Cabin"/>
              </a:rPr>
              <a:t>, 2020.</a:t>
            </a:r>
            <a:endParaRPr i="1" sz="2400">
              <a:solidFill>
                <a:srgbClr val="B7B7B7"/>
              </a:solidFill>
              <a:latin typeface="Cabin"/>
              <a:ea typeface="Cabin"/>
              <a:cs typeface="Cabin"/>
              <a:sym typeface="Cabin"/>
            </a:endParaRPr>
          </a:p>
        </p:txBody>
      </p:sp>
      <p:pic>
        <p:nvPicPr>
          <p:cNvPr descr="Image result for Justine Woods is the recipient of an arts residency in Haines Junction" id="248" name="Google Shape;248;p52"/>
          <p:cNvPicPr preferRelativeResize="0"/>
          <p:nvPr/>
        </p:nvPicPr>
        <p:blipFill rotWithShape="1">
          <a:blip r:embed="rId3">
            <a:alphaModFix/>
          </a:blip>
          <a:srcRect b="0" l="12086" r="11467" t="0"/>
          <a:stretch/>
        </p:blipFill>
        <p:spPr>
          <a:xfrm>
            <a:off x="-75" y="0"/>
            <a:ext cx="6302599" cy="5496275"/>
          </a:xfrm>
          <a:prstGeom prst="rect">
            <a:avLst/>
          </a:prstGeom>
          <a:noFill/>
          <a:ln>
            <a:noFill/>
          </a:ln>
        </p:spPr>
      </p:pic>
      <p:pic>
        <p:nvPicPr>
          <p:cNvPr descr="Image from https://instagram.fyaw1-1.fna.fbcdn.net/v/t51.2885-15/sh0.08/e35/p750x750/54732137_275851470005033_6145325788518453258_n.jpg?_nc_ht=instagram.fyaw1-1.fna.fbcdn.net&amp;_nc_cat=105&amp;_nc_ohc=ryPrZcmOjFIAX9ljkHj&amp;oh=af6ea2fe7cee79d5d36504de011b0aee&amp;oe=5ED9A8B7" id="249" name="Google Shape;249;p52"/>
          <p:cNvPicPr preferRelativeResize="0"/>
          <p:nvPr/>
        </p:nvPicPr>
        <p:blipFill>
          <a:blip r:embed="rId4">
            <a:alphaModFix/>
          </a:blip>
          <a:stretch>
            <a:fillRect/>
          </a:stretch>
        </p:blipFill>
        <p:spPr>
          <a:xfrm>
            <a:off x="4746905" y="0"/>
            <a:ext cx="4397020" cy="54962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18" name="Shape 418"/>
        <p:cNvGrpSpPr/>
        <p:nvPr/>
      </p:nvGrpSpPr>
      <p:grpSpPr>
        <a:xfrm>
          <a:off x="0" y="0"/>
          <a:ext cx="0" cy="0"/>
          <a:chOff x="0" y="0"/>
          <a:chExt cx="0" cy="0"/>
        </a:xfrm>
      </p:grpSpPr>
      <p:sp>
        <p:nvSpPr>
          <p:cNvPr id="419" name="Google Shape;419;p79"/>
          <p:cNvSpPr txBox="1"/>
          <p:nvPr/>
        </p:nvSpPr>
        <p:spPr>
          <a:xfrm>
            <a:off x="0" y="5939075"/>
            <a:ext cx="9144000" cy="91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CCCCCC"/>
                </a:solidFill>
                <a:latin typeface="Open Sans"/>
                <a:ea typeface="Open Sans"/>
                <a:cs typeface="Open Sans"/>
                <a:sym typeface="Open Sans"/>
              </a:rPr>
              <a:t>Gustav Klimt, </a:t>
            </a:r>
            <a:r>
              <a:rPr b="1" i="1" lang="en" sz="2400">
                <a:solidFill>
                  <a:srgbClr val="FFFFFF"/>
                </a:solidFill>
                <a:latin typeface="Open Sans"/>
                <a:ea typeface="Open Sans"/>
                <a:cs typeface="Open Sans"/>
                <a:sym typeface="Open Sans"/>
              </a:rPr>
              <a:t>Portrait of Adele Bloch-Bauer I</a:t>
            </a:r>
            <a:r>
              <a:rPr lang="en" sz="2400">
                <a:solidFill>
                  <a:srgbClr val="CCCCCC"/>
                </a:solidFill>
                <a:latin typeface="Open Sans"/>
                <a:ea typeface="Open Sans"/>
                <a:cs typeface="Open Sans"/>
                <a:sym typeface="Open Sans"/>
              </a:rPr>
              <a:t>, 1907</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rPr lang="en" sz="2000">
                <a:solidFill>
                  <a:srgbClr val="CCCCCC"/>
                </a:solidFill>
                <a:latin typeface="Open Sans"/>
                <a:ea typeface="Open Sans"/>
                <a:cs typeface="Open Sans"/>
                <a:sym typeface="Open Sans"/>
              </a:rPr>
              <a:t>Oil, silver and gold on canvas, 140 × 140 cm, Neue Galerie New York</a:t>
            </a:r>
            <a:endParaRPr b="1" sz="3000">
              <a:solidFill>
                <a:srgbClr val="FFFFFF"/>
              </a:solidFill>
              <a:latin typeface="Open Sans"/>
              <a:ea typeface="Open Sans"/>
              <a:cs typeface="Open Sans"/>
              <a:sym typeface="Open Sans"/>
            </a:endParaRPr>
          </a:p>
        </p:txBody>
      </p:sp>
      <p:pic>
        <p:nvPicPr>
          <p:cNvPr id="420" name="Google Shape;420;p79"/>
          <p:cNvPicPr preferRelativeResize="0"/>
          <p:nvPr/>
        </p:nvPicPr>
        <p:blipFill>
          <a:blip r:embed="rId3">
            <a:alphaModFix/>
          </a:blip>
          <a:stretch>
            <a:fillRect/>
          </a:stretch>
        </p:blipFill>
        <p:spPr>
          <a:xfrm>
            <a:off x="-12" y="0"/>
            <a:ext cx="5933277" cy="5939075"/>
          </a:xfrm>
          <a:prstGeom prst="rect">
            <a:avLst/>
          </a:prstGeom>
          <a:noFill/>
          <a:ln>
            <a:noFill/>
          </a:ln>
        </p:spPr>
      </p:pic>
      <p:sp>
        <p:nvSpPr>
          <p:cNvPr descr="Translations" id="421" name="Google Shape;421;p79"/>
          <p:cNvSpPr txBox="1"/>
          <p:nvPr/>
        </p:nvSpPr>
        <p:spPr>
          <a:xfrm>
            <a:off x="5933275" y="0"/>
            <a:ext cx="3210600" cy="59391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غوستاف كليمت، صورة أديل بلوخ باور الأولى، 1907.</a:t>
            </a:r>
            <a:endParaRPr sz="1800">
              <a:solidFill>
                <a:srgbClr val="AAAAAA"/>
              </a:solidFill>
              <a:latin typeface="Average"/>
              <a:ea typeface="Average"/>
              <a:cs typeface="Average"/>
              <a:sym typeface="Average"/>
            </a:endParaRPr>
          </a:p>
          <a:p>
            <a:pPr indent="0" lvl="0" marL="0" rtl="1" algn="r">
              <a:spcBef>
                <a:spcPts val="0"/>
              </a:spcBef>
              <a:spcAft>
                <a:spcPts val="0"/>
              </a:spcAft>
              <a:buNone/>
            </a:pPr>
            <a:r>
              <a:rPr lang="en" sz="1800">
                <a:solidFill>
                  <a:srgbClr val="AAAAAA"/>
                </a:solidFill>
                <a:latin typeface="Average"/>
                <a:ea typeface="Average"/>
                <a:cs typeface="Average"/>
                <a:sym typeface="Average"/>
              </a:rPr>
              <a:t>گوستاو کلیمت، پرتره آدل بلوخ-بائر اول، 1907.</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Gustav Klimt, Porträt von Adele Bloch-Bauer I, 1907.</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गुस्ताव क्लिम्ट, एडेल ब्लोच-बाउर I का चित्र, 1907.</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구스타프 클림트, 아델레 블로흐-바우어의 초상화 1, 1907년.</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Густав Климт, Портрет Аделе Блох-Бауер И, 1907.</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Gustav Klimt, Retrato de Adele Bloch-Bauer I, 1907.</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Gustav Klimt, Larawan ni Adele Bloch-Bauer I, 1907.</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Густав Клімт, Портрет Аделі Блох-Бауер I, 1907 рік.</a:t>
            </a:r>
            <a:endParaRPr sz="1600">
              <a:latin typeface="Average"/>
              <a:ea typeface="Average"/>
              <a:cs typeface="Average"/>
              <a:sym typeface="Average"/>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25" name="Shape 425"/>
        <p:cNvGrpSpPr/>
        <p:nvPr/>
      </p:nvGrpSpPr>
      <p:grpSpPr>
        <a:xfrm>
          <a:off x="0" y="0"/>
          <a:ext cx="0" cy="0"/>
          <a:chOff x="0" y="0"/>
          <a:chExt cx="0" cy="0"/>
        </a:xfrm>
      </p:grpSpPr>
      <p:sp>
        <p:nvSpPr>
          <p:cNvPr descr="Title" id="426" name="Google Shape;426;p80"/>
          <p:cNvSpPr txBox="1"/>
          <p:nvPr/>
        </p:nvSpPr>
        <p:spPr>
          <a:xfrm>
            <a:off x="5525225" y="-25"/>
            <a:ext cx="36189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CCCCCC"/>
                </a:solidFill>
                <a:latin typeface="Open Sans"/>
                <a:ea typeface="Open Sans"/>
                <a:cs typeface="Open Sans"/>
                <a:sym typeface="Open Sans"/>
              </a:rPr>
              <a:t>Vincent van Gogh</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rPr b="1" i="1" lang="en" sz="2400">
                <a:solidFill>
                  <a:srgbClr val="FFFFFF"/>
                </a:solidFill>
                <a:latin typeface="Open Sans"/>
                <a:ea typeface="Open Sans"/>
                <a:cs typeface="Open Sans"/>
                <a:sym typeface="Open Sans"/>
              </a:rPr>
              <a:t>Portrait of Dr. Gachet</a:t>
            </a:r>
            <a:endParaRPr i="1" sz="2400">
              <a:solidFill>
                <a:srgbClr val="B7B7B7"/>
              </a:solidFill>
              <a:latin typeface="Open Sans"/>
              <a:ea typeface="Open Sans"/>
              <a:cs typeface="Open Sans"/>
              <a:sym typeface="Open Sans"/>
            </a:endParaRPr>
          </a:p>
          <a:p>
            <a:pPr indent="0" lvl="0" marL="0" rtl="0" algn="ctr">
              <a:spcBef>
                <a:spcPts val="0"/>
              </a:spcBef>
              <a:spcAft>
                <a:spcPts val="0"/>
              </a:spcAft>
              <a:buNone/>
            </a:pPr>
            <a:r>
              <a:rPr lang="en" sz="2400">
                <a:solidFill>
                  <a:srgbClr val="CCCCCC"/>
                </a:solidFill>
                <a:latin typeface="Open Sans"/>
                <a:ea typeface="Open Sans"/>
                <a:cs typeface="Open Sans"/>
                <a:sym typeface="Open Sans"/>
              </a:rPr>
              <a:t>1890</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Oil on canvas</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67 x 56 cm</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Private collection</a:t>
            </a:r>
            <a:endParaRPr b="1" sz="2000">
              <a:solidFill>
                <a:srgbClr val="FFFFFF"/>
              </a:solidFill>
              <a:latin typeface="Open Sans"/>
              <a:ea typeface="Open Sans"/>
              <a:cs typeface="Open Sans"/>
              <a:sym typeface="Open Sans"/>
            </a:endParaRPr>
          </a:p>
        </p:txBody>
      </p:sp>
      <p:pic>
        <p:nvPicPr>
          <p:cNvPr id="427" name="Google Shape;427;p80"/>
          <p:cNvPicPr preferRelativeResize="0"/>
          <p:nvPr/>
        </p:nvPicPr>
        <p:blipFill>
          <a:blip r:embed="rId3">
            <a:alphaModFix/>
          </a:blip>
          <a:stretch>
            <a:fillRect/>
          </a:stretch>
        </p:blipFill>
        <p:spPr>
          <a:xfrm>
            <a:off x="0" y="0"/>
            <a:ext cx="5572116" cy="6858001"/>
          </a:xfrm>
          <a:prstGeom prst="rect">
            <a:avLst/>
          </a:prstGeom>
          <a:noFill/>
          <a:ln>
            <a:noFill/>
          </a:ln>
        </p:spPr>
      </p:pic>
      <p:sp>
        <p:nvSpPr>
          <p:cNvPr descr="Translations" id="428" name="Google Shape;428;p80"/>
          <p:cNvSpPr txBox="1"/>
          <p:nvPr/>
        </p:nvSpPr>
        <p:spPr>
          <a:xfrm>
            <a:off x="5525225" y="2285975"/>
            <a:ext cx="3618900" cy="4572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فنسنت فان جوخ، صورة للدكتور جاشيت، 1890.</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 sz="1700">
                <a:solidFill>
                  <a:srgbClr val="AAAAAA"/>
                </a:solidFill>
                <a:latin typeface="Average"/>
                <a:ea typeface="Average"/>
                <a:cs typeface="Average"/>
                <a:sym typeface="Average"/>
              </a:rPr>
              <a:t>ونسان ون گوگ، پرتره دکتر گچت، 1890.</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Vincent van Gogh, Porträt von Dr. Gachet, 1890.</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विंसेंट वैन गॉग, डॉ. गैशेट का पोर्ट्रेट, 1890।</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빈센트 반 고흐, 가셰 박사의 초상, 1890년.</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Винсент ван Гог, Портрет др Гашеа, 1890.</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Vincent van Gogh, Retrato del Dr. Gachet, 1890.</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Vincent van Gogh, Larawan ni Dr. Gachet, 1890.</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Вінсент Ван Гог, Портрет доктора Гаше, 1890 рік.</a:t>
            </a:r>
            <a:endParaRPr sz="2200">
              <a:solidFill>
                <a:srgbClr val="595959"/>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descr="All text" id="433" name="Google Shape;433;p81"/>
          <p:cNvSpPr txBox="1"/>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434" name="Google Shape;434;p81"/>
          <p:cNvPicPr preferRelativeResize="0"/>
          <p:nvPr/>
        </p:nvPicPr>
        <p:blipFill>
          <a:blip r:embed="rId3">
            <a:alphaModFix/>
          </a:blip>
          <a:stretch>
            <a:fillRect/>
          </a:stretch>
        </p:blipFill>
        <p:spPr>
          <a:xfrm>
            <a:off x="139435" y="0"/>
            <a:ext cx="2491742" cy="3428997"/>
          </a:xfrm>
          <a:prstGeom prst="rect">
            <a:avLst/>
          </a:prstGeom>
          <a:noFill/>
          <a:ln>
            <a:noFill/>
          </a:ln>
        </p:spPr>
      </p:pic>
      <p:pic>
        <p:nvPicPr>
          <p:cNvPr id="435" name="Google Shape;435;p81"/>
          <p:cNvPicPr preferRelativeResize="0"/>
          <p:nvPr/>
        </p:nvPicPr>
        <p:blipFill>
          <a:blip r:embed="rId4">
            <a:alphaModFix/>
          </a:blip>
          <a:stretch>
            <a:fillRect/>
          </a:stretch>
        </p:blipFill>
        <p:spPr>
          <a:xfrm>
            <a:off x="6892436" y="0"/>
            <a:ext cx="2080262" cy="3429002"/>
          </a:xfrm>
          <a:prstGeom prst="rect">
            <a:avLst/>
          </a:prstGeom>
          <a:noFill/>
          <a:ln>
            <a:noFill/>
          </a:ln>
        </p:spPr>
      </p:pic>
      <p:pic>
        <p:nvPicPr>
          <p:cNvPr id="436" name="Google Shape;436;p81"/>
          <p:cNvPicPr preferRelativeResize="0"/>
          <p:nvPr/>
        </p:nvPicPr>
        <p:blipFill>
          <a:blip r:embed="rId5">
            <a:alphaModFix/>
          </a:blip>
          <a:stretch>
            <a:fillRect/>
          </a:stretch>
        </p:blipFill>
        <p:spPr>
          <a:xfrm>
            <a:off x="5302359" y="3672415"/>
            <a:ext cx="2590841" cy="3185454"/>
          </a:xfrm>
          <a:prstGeom prst="rect">
            <a:avLst/>
          </a:prstGeom>
          <a:noFill/>
          <a:ln>
            <a:noFill/>
          </a:ln>
        </p:spPr>
      </p:pic>
      <p:pic>
        <p:nvPicPr>
          <p:cNvPr id="437" name="Google Shape;437;p81"/>
          <p:cNvPicPr preferRelativeResize="0"/>
          <p:nvPr/>
        </p:nvPicPr>
        <p:blipFill>
          <a:blip r:embed="rId6">
            <a:alphaModFix/>
          </a:blip>
          <a:stretch>
            <a:fillRect/>
          </a:stretch>
        </p:blipFill>
        <p:spPr>
          <a:xfrm>
            <a:off x="898025" y="3667100"/>
            <a:ext cx="3185461" cy="3196076"/>
          </a:xfrm>
          <a:prstGeom prst="rect">
            <a:avLst/>
          </a:prstGeom>
          <a:noFill/>
          <a:ln>
            <a:noFill/>
          </a:ln>
        </p:spPr>
      </p:pic>
      <p:pic>
        <p:nvPicPr>
          <p:cNvPr id="438" name="Google Shape;438;p81"/>
          <p:cNvPicPr preferRelativeResize="0"/>
          <p:nvPr/>
        </p:nvPicPr>
        <p:blipFill>
          <a:blip r:embed="rId7">
            <a:alphaModFix/>
          </a:blip>
          <a:stretch>
            <a:fillRect/>
          </a:stretch>
        </p:blipFill>
        <p:spPr>
          <a:xfrm>
            <a:off x="2846626" y="598951"/>
            <a:ext cx="3821199" cy="233092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descr="Title" id="443" name="Google Shape;443;p82"/>
          <p:cNvSpPr txBox="1"/>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descr="Translations" id="444" name="Google Shape;444;p82"/>
          <p:cNvSpPr txBox="1"/>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48" name="Shape 448"/>
        <p:cNvGrpSpPr/>
        <p:nvPr/>
      </p:nvGrpSpPr>
      <p:grpSpPr>
        <a:xfrm>
          <a:off x="0" y="0"/>
          <a:ext cx="0" cy="0"/>
          <a:chOff x="0" y="0"/>
          <a:chExt cx="0" cy="0"/>
        </a:xfrm>
      </p:grpSpPr>
      <p:sp>
        <p:nvSpPr>
          <p:cNvPr descr="Title" id="449" name="Google Shape;449;p83"/>
          <p:cNvSpPr txBox="1"/>
          <p:nvPr/>
        </p:nvSpPr>
        <p:spPr>
          <a:xfrm>
            <a:off x="4744375" y="-25"/>
            <a:ext cx="4399500" cy="2746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CCCCCC"/>
                </a:solidFill>
                <a:latin typeface="Open Sans"/>
                <a:ea typeface="Open Sans"/>
                <a:cs typeface="Open Sans"/>
                <a:sym typeface="Open Sans"/>
              </a:rPr>
              <a:t>Gustav Klimt</a:t>
            </a:r>
            <a:endParaRPr sz="2100">
              <a:solidFill>
                <a:srgbClr val="CCCCCC"/>
              </a:solidFill>
              <a:latin typeface="Open Sans"/>
              <a:ea typeface="Open Sans"/>
              <a:cs typeface="Open Sans"/>
              <a:sym typeface="Open Sans"/>
            </a:endParaRPr>
          </a:p>
          <a:p>
            <a:pPr indent="0" lvl="0" marL="0" rtl="0" algn="ctr">
              <a:spcBef>
                <a:spcPts val="0"/>
              </a:spcBef>
              <a:spcAft>
                <a:spcPts val="0"/>
              </a:spcAft>
              <a:buNone/>
            </a:pPr>
            <a:r>
              <a:rPr b="1" i="1" lang="en" sz="2100">
                <a:solidFill>
                  <a:srgbClr val="FFFFFF"/>
                </a:solidFill>
                <a:latin typeface="Open Sans"/>
                <a:ea typeface="Open Sans"/>
                <a:cs typeface="Open Sans"/>
                <a:sym typeface="Open Sans"/>
              </a:rPr>
              <a:t>Portrait of Adele Bloch-Bauer II</a:t>
            </a:r>
            <a:endParaRPr i="1" sz="2100">
              <a:solidFill>
                <a:srgbClr val="B7B7B7"/>
              </a:solidFill>
              <a:latin typeface="Open Sans"/>
              <a:ea typeface="Open Sans"/>
              <a:cs typeface="Open Sans"/>
              <a:sym typeface="Open Sans"/>
            </a:endParaRPr>
          </a:p>
          <a:p>
            <a:pPr indent="0" lvl="0" marL="0" rtl="0" algn="ctr">
              <a:spcBef>
                <a:spcPts val="0"/>
              </a:spcBef>
              <a:spcAft>
                <a:spcPts val="0"/>
              </a:spcAft>
              <a:buNone/>
            </a:pPr>
            <a:r>
              <a:rPr lang="en" sz="2100">
                <a:solidFill>
                  <a:srgbClr val="CCCCCC"/>
                </a:solidFill>
                <a:latin typeface="Open Sans"/>
                <a:ea typeface="Open Sans"/>
                <a:cs typeface="Open Sans"/>
                <a:sym typeface="Open Sans"/>
              </a:rPr>
              <a:t>1912</a:t>
            </a:r>
            <a:endParaRPr sz="2100">
              <a:solidFill>
                <a:srgbClr val="CCCCCC"/>
              </a:solidFill>
              <a:latin typeface="Open Sans"/>
              <a:ea typeface="Open Sans"/>
              <a:cs typeface="Open Sans"/>
              <a:sym typeface="Open Sans"/>
            </a:endParaRPr>
          </a:p>
          <a:p>
            <a:pPr indent="0" lvl="0" marL="0" rtl="0" algn="ctr">
              <a:spcBef>
                <a:spcPts val="0"/>
              </a:spcBef>
              <a:spcAft>
                <a:spcPts val="0"/>
              </a:spcAft>
              <a:buNone/>
            </a:pPr>
            <a:r>
              <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Oil on canvas</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190 x 120 cm</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Private collection</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b="1" lang="en" sz="2000">
                <a:solidFill>
                  <a:srgbClr val="00FF00"/>
                </a:solidFill>
                <a:latin typeface="Open Sans"/>
                <a:ea typeface="Open Sans"/>
                <a:cs typeface="Open Sans"/>
                <a:sym typeface="Open Sans"/>
              </a:rPr>
              <a:t>150M USD</a:t>
            </a:r>
            <a:endParaRPr b="1" sz="1100">
              <a:solidFill>
                <a:srgbClr val="FFFFFF"/>
              </a:solidFill>
              <a:latin typeface="Open Sans"/>
              <a:ea typeface="Open Sans"/>
              <a:cs typeface="Open Sans"/>
              <a:sym typeface="Open Sans"/>
            </a:endParaRPr>
          </a:p>
        </p:txBody>
      </p:sp>
      <p:pic>
        <p:nvPicPr>
          <p:cNvPr id="450" name="Google Shape;450;p83"/>
          <p:cNvPicPr preferRelativeResize="0"/>
          <p:nvPr/>
        </p:nvPicPr>
        <p:blipFill>
          <a:blip r:embed="rId3">
            <a:alphaModFix/>
          </a:blip>
          <a:stretch>
            <a:fillRect/>
          </a:stretch>
        </p:blipFill>
        <p:spPr>
          <a:xfrm>
            <a:off x="328225" y="0"/>
            <a:ext cx="4172390" cy="6857999"/>
          </a:xfrm>
          <a:prstGeom prst="rect">
            <a:avLst/>
          </a:prstGeom>
          <a:noFill/>
          <a:ln>
            <a:noFill/>
          </a:ln>
        </p:spPr>
      </p:pic>
      <p:sp>
        <p:nvSpPr>
          <p:cNvPr descr="Translations" id="451" name="Google Shape;451;p83"/>
          <p:cNvSpPr txBox="1"/>
          <p:nvPr/>
        </p:nvSpPr>
        <p:spPr>
          <a:xfrm>
            <a:off x="4744375" y="2746175"/>
            <a:ext cx="4399500" cy="4111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500">
              <a:solidFill>
                <a:srgbClr val="AAAAAA"/>
              </a:solidFill>
              <a:latin typeface="Average"/>
              <a:ea typeface="Average"/>
              <a:cs typeface="Average"/>
              <a:sym typeface="Average"/>
            </a:endParaRPr>
          </a:p>
        </p:txBody>
      </p:sp>
      <p:sp>
        <p:nvSpPr>
          <p:cNvPr descr="Translations" id="452" name="Google Shape;452;p83"/>
          <p:cNvSpPr txBox="1"/>
          <p:nvPr/>
        </p:nvSpPr>
        <p:spPr>
          <a:xfrm>
            <a:off x="4500625" y="2746175"/>
            <a:ext cx="4643400" cy="41118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غوستاف كليمت، صورة لأديل بلوخ باور الثاني، 1912</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 sz="1700">
                <a:solidFill>
                  <a:srgbClr val="AAAAAA"/>
                </a:solidFill>
                <a:latin typeface="Average"/>
                <a:ea typeface="Average"/>
                <a:cs typeface="Average"/>
                <a:sym typeface="Average"/>
              </a:rPr>
              <a:t>گوستاو کلیمت، پرتره آدل بلوخ-بائر دوم، 1912</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Gustav Klimt, Porträt von Adele Bloch-Bauer II, 1912</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गुस्ताव क्लिम्ट, एडेल बलोच-बाउर II का पोर्ट्रेट, 1912</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구스타프 클림트, 아델레 블로흐-바우어 2세의 초상, 1912</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Густав Климт, Портрет Аделе Блох-Бауер ИИ, 1912</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Gustav Klimt, Retrato de Adele Bloch-Bauer II, 1912</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Gustav Klimt, Larawan ni Adele Bloch-Bauer II, 1912</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Густав Клімт, Портрет Аделі Блох-Бауер II, 1912 рік</a:t>
            </a:r>
            <a:endParaRPr sz="2300">
              <a:solidFill>
                <a:srgbClr val="595959"/>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56" name="Shape 456"/>
        <p:cNvGrpSpPr/>
        <p:nvPr/>
      </p:nvGrpSpPr>
      <p:grpSpPr>
        <a:xfrm>
          <a:off x="0" y="0"/>
          <a:ext cx="0" cy="0"/>
          <a:chOff x="0" y="0"/>
          <a:chExt cx="0" cy="0"/>
        </a:xfrm>
      </p:grpSpPr>
      <p:sp>
        <p:nvSpPr>
          <p:cNvPr descr="All text" id="457" name="Google Shape;457;p84"/>
          <p:cNvSpPr txBox="1"/>
          <p:nvPr/>
        </p:nvSpPr>
        <p:spPr>
          <a:xfrm>
            <a:off x="0" y="5939075"/>
            <a:ext cx="9144000" cy="91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CCCCCC"/>
                </a:solidFill>
                <a:latin typeface="Open Sans"/>
                <a:ea typeface="Open Sans"/>
                <a:cs typeface="Open Sans"/>
                <a:sym typeface="Open Sans"/>
              </a:rPr>
              <a:t>Amedeo Modigliani, </a:t>
            </a:r>
            <a:r>
              <a:rPr b="1" i="1" lang="en" sz="1800">
                <a:solidFill>
                  <a:srgbClr val="FFFFFF"/>
                </a:solidFill>
                <a:latin typeface="Open Sans"/>
                <a:ea typeface="Open Sans"/>
                <a:cs typeface="Open Sans"/>
                <a:sym typeface="Open Sans"/>
              </a:rPr>
              <a:t>Nu couché (sur le côté gauche)</a:t>
            </a:r>
            <a:r>
              <a:rPr lang="en" sz="1800">
                <a:solidFill>
                  <a:srgbClr val="CCCCCC"/>
                </a:solidFill>
                <a:latin typeface="Open Sans"/>
                <a:ea typeface="Open Sans"/>
                <a:cs typeface="Open Sans"/>
                <a:sym typeface="Open Sans"/>
              </a:rPr>
              <a:t>, 1917</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800">
                <a:solidFill>
                  <a:srgbClr val="CCCCCC"/>
                </a:solidFill>
                <a:latin typeface="Open Sans"/>
                <a:ea typeface="Open Sans"/>
                <a:cs typeface="Open Sans"/>
                <a:sym typeface="Open Sans"/>
              </a:rPr>
              <a:t>Oil on canvas, 89 × 146 cm, Private collection, Paris</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b="1" lang="en" sz="2400">
                <a:solidFill>
                  <a:srgbClr val="00FF00"/>
                </a:solidFill>
                <a:latin typeface="Open Sans"/>
                <a:ea typeface="Open Sans"/>
                <a:cs typeface="Open Sans"/>
                <a:sym typeface="Open Sans"/>
              </a:rPr>
              <a:t>170M USD</a:t>
            </a:r>
            <a:endParaRPr b="1" sz="2400">
              <a:solidFill>
                <a:srgbClr val="00FF00"/>
              </a:solidFill>
              <a:latin typeface="Open Sans"/>
              <a:ea typeface="Open Sans"/>
              <a:cs typeface="Open Sans"/>
              <a:sym typeface="Open Sans"/>
            </a:endParaRPr>
          </a:p>
        </p:txBody>
      </p:sp>
      <p:pic>
        <p:nvPicPr>
          <p:cNvPr id="458" name="Google Shape;458;p84"/>
          <p:cNvPicPr preferRelativeResize="0"/>
          <p:nvPr/>
        </p:nvPicPr>
        <p:blipFill>
          <a:blip r:embed="rId3">
            <a:alphaModFix/>
          </a:blip>
          <a:stretch>
            <a:fillRect/>
          </a:stretch>
        </p:blipFill>
        <p:spPr>
          <a:xfrm>
            <a:off x="0" y="217075"/>
            <a:ext cx="9144000" cy="5581061"/>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62" name="Shape 462"/>
        <p:cNvGrpSpPr/>
        <p:nvPr/>
      </p:nvGrpSpPr>
      <p:grpSpPr>
        <a:xfrm>
          <a:off x="0" y="0"/>
          <a:ext cx="0" cy="0"/>
          <a:chOff x="0" y="0"/>
          <a:chExt cx="0" cy="0"/>
        </a:xfrm>
      </p:grpSpPr>
      <p:sp>
        <p:nvSpPr>
          <p:cNvPr descr="Title" id="463" name="Google Shape;463;p85"/>
          <p:cNvSpPr txBox="1"/>
          <p:nvPr/>
        </p:nvSpPr>
        <p:spPr>
          <a:xfrm>
            <a:off x="5525225" y="-25"/>
            <a:ext cx="3618900" cy="275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CCCCCC"/>
                </a:solidFill>
                <a:latin typeface="Open Sans"/>
                <a:ea typeface="Open Sans"/>
                <a:cs typeface="Open Sans"/>
                <a:sym typeface="Open Sans"/>
              </a:rPr>
              <a:t>Vincent van Gogh</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rPr b="1" i="1" lang="en" sz="2400">
                <a:solidFill>
                  <a:srgbClr val="FFFFFF"/>
                </a:solidFill>
                <a:latin typeface="Open Sans"/>
                <a:ea typeface="Open Sans"/>
                <a:cs typeface="Open Sans"/>
                <a:sym typeface="Open Sans"/>
              </a:rPr>
              <a:t>Portrait of Dr. Gachet</a:t>
            </a:r>
            <a:endParaRPr i="1" sz="2400">
              <a:solidFill>
                <a:srgbClr val="B7B7B7"/>
              </a:solidFill>
              <a:latin typeface="Open Sans"/>
              <a:ea typeface="Open Sans"/>
              <a:cs typeface="Open Sans"/>
              <a:sym typeface="Open Sans"/>
            </a:endParaRPr>
          </a:p>
          <a:p>
            <a:pPr indent="0" lvl="0" marL="0" rtl="0" algn="ctr">
              <a:spcBef>
                <a:spcPts val="0"/>
              </a:spcBef>
              <a:spcAft>
                <a:spcPts val="0"/>
              </a:spcAft>
              <a:buNone/>
            </a:pPr>
            <a:r>
              <a:rPr lang="en" sz="2400">
                <a:solidFill>
                  <a:srgbClr val="CCCCCC"/>
                </a:solidFill>
                <a:latin typeface="Open Sans"/>
                <a:ea typeface="Open Sans"/>
                <a:cs typeface="Open Sans"/>
                <a:sym typeface="Open Sans"/>
              </a:rPr>
              <a:t>1890</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Oil on canvas</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67 x 56 cm</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Private collection</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b="1" lang="en" sz="2000">
                <a:solidFill>
                  <a:srgbClr val="00FF00"/>
                </a:solidFill>
                <a:latin typeface="Open Sans"/>
                <a:ea typeface="Open Sans"/>
                <a:cs typeface="Open Sans"/>
                <a:sym typeface="Open Sans"/>
              </a:rPr>
              <a:t>171M USD</a:t>
            </a:r>
            <a:endParaRPr b="1" sz="2000">
              <a:solidFill>
                <a:srgbClr val="FFFFFF"/>
              </a:solidFill>
              <a:latin typeface="Open Sans"/>
              <a:ea typeface="Open Sans"/>
              <a:cs typeface="Open Sans"/>
              <a:sym typeface="Open Sans"/>
            </a:endParaRPr>
          </a:p>
        </p:txBody>
      </p:sp>
      <p:pic>
        <p:nvPicPr>
          <p:cNvPr id="464" name="Google Shape;464;p85"/>
          <p:cNvPicPr preferRelativeResize="0"/>
          <p:nvPr/>
        </p:nvPicPr>
        <p:blipFill>
          <a:blip r:embed="rId3">
            <a:alphaModFix/>
          </a:blip>
          <a:stretch>
            <a:fillRect/>
          </a:stretch>
        </p:blipFill>
        <p:spPr>
          <a:xfrm>
            <a:off x="0" y="0"/>
            <a:ext cx="5572116" cy="6858001"/>
          </a:xfrm>
          <a:prstGeom prst="rect">
            <a:avLst/>
          </a:prstGeom>
          <a:noFill/>
          <a:ln>
            <a:noFill/>
          </a:ln>
        </p:spPr>
      </p:pic>
      <p:sp>
        <p:nvSpPr>
          <p:cNvPr descr="Translations" id="465" name="Google Shape;465;p85"/>
          <p:cNvSpPr txBox="1"/>
          <p:nvPr/>
        </p:nvSpPr>
        <p:spPr>
          <a:xfrm>
            <a:off x="5525225" y="2754575"/>
            <a:ext cx="3618900" cy="41034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فنسنت فان جوخ، صورة للدكتور جاشيت، 1890.</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ونسان ون گوگ، پرتره دکتر گچت، 1890.</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Vincent van Gogh, Porträt von Dr. Gachet, 1890.</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विंसेंट वैन गॉग, डॉ. गैशेट का पोर्ट्रेट, 1890।</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빈센트 반 고흐, 가셰 박사의 초상, 1890년.</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Винсент ван Гог, Портрет др Гашеа, 1890.</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Vincent van Gogh, Retrato del Dr. Gachet, 1890.</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Vincent van Gogh, Larawan ni Dr. Gachet, 1890.</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Вінсент Ван Гог, Портрет доктора Гаше, 1890 рік.</a:t>
            </a:r>
            <a:endParaRPr sz="2100">
              <a:solidFill>
                <a:srgbClr val="595959"/>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69" name="Shape 469"/>
        <p:cNvGrpSpPr/>
        <p:nvPr/>
      </p:nvGrpSpPr>
      <p:grpSpPr>
        <a:xfrm>
          <a:off x="0" y="0"/>
          <a:ext cx="0" cy="0"/>
          <a:chOff x="0" y="0"/>
          <a:chExt cx="0" cy="0"/>
        </a:xfrm>
      </p:grpSpPr>
      <p:sp>
        <p:nvSpPr>
          <p:cNvPr descr="Title" id="470" name="Google Shape;470;p86"/>
          <p:cNvSpPr txBox="1"/>
          <p:nvPr/>
        </p:nvSpPr>
        <p:spPr>
          <a:xfrm>
            <a:off x="4982750" y="-25"/>
            <a:ext cx="4161300" cy="2737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CCCCCC"/>
                </a:solidFill>
                <a:latin typeface="Open Sans"/>
                <a:ea typeface="Open Sans"/>
                <a:cs typeface="Open Sans"/>
                <a:sym typeface="Open Sans"/>
              </a:rPr>
              <a:t>Pablo Picasso</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rPr b="1" i="1" lang="en" sz="2400">
                <a:solidFill>
                  <a:srgbClr val="FFFFFF"/>
                </a:solidFill>
                <a:latin typeface="Open Sans"/>
                <a:ea typeface="Open Sans"/>
                <a:cs typeface="Open Sans"/>
                <a:sym typeface="Open Sans"/>
              </a:rPr>
              <a:t>Le Rêve </a:t>
            </a:r>
            <a:r>
              <a:rPr i="1" lang="en" sz="2400">
                <a:solidFill>
                  <a:srgbClr val="B7B7B7"/>
                </a:solidFill>
                <a:latin typeface="Open Sans"/>
                <a:ea typeface="Open Sans"/>
                <a:cs typeface="Open Sans"/>
                <a:sym typeface="Open Sans"/>
              </a:rPr>
              <a:t>(The Dream)</a:t>
            </a:r>
            <a:endParaRPr i="1" sz="2400">
              <a:solidFill>
                <a:srgbClr val="B7B7B7"/>
              </a:solidFill>
              <a:latin typeface="Open Sans"/>
              <a:ea typeface="Open Sans"/>
              <a:cs typeface="Open Sans"/>
              <a:sym typeface="Open Sans"/>
            </a:endParaRPr>
          </a:p>
          <a:p>
            <a:pPr indent="0" lvl="0" marL="0" rtl="0" algn="ctr">
              <a:spcBef>
                <a:spcPts val="0"/>
              </a:spcBef>
              <a:spcAft>
                <a:spcPts val="0"/>
              </a:spcAft>
              <a:buNone/>
            </a:pPr>
            <a:r>
              <a:rPr lang="en" sz="2400">
                <a:solidFill>
                  <a:srgbClr val="CCCCCC"/>
                </a:solidFill>
                <a:latin typeface="Open Sans"/>
                <a:ea typeface="Open Sans"/>
                <a:cs typeface="Open Sans"/>
                <a:sym typeface="Open Sans"/>
              </a:rPr>
              <a:t>1932</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Oil on canvas</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130 x 97 cm</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Private collection of Steven A. Cohen</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b="1" lang="en" sz="2000">
                <a:solidFill>
                  <a:srgbClr val="00FF00"/>
                </a:solidFill>
                <a:latin typeface="Open Sans"/>
                <a:ea typeface="Open Sans"/>
                <a:cs typeface="Open Sans"/>
                <a:sym typeface="Open Sans"/>
              </a:rPr>
              <a:t>180M USD</a:t>
            </a:r>
            <a:endParaRPr b="1" sz="1100">
              <a:solidFill>
                <a:srgbClr val="FFFFFF"/>
              </a:solidFill>
              <a:latin typeface="Open Sans"/>
              <a:ea typeface="Open Sans"/>
              <a:cs typeface="Open Sans"/>
              <a:sym typeface="Open Sans"/>
            </a:endParaRPr>
          </a:p>
        </p:txBody>
      </p:sp>
      <p:pic>
        <p:nvPicPr>
          <p:cNvPr id="471" name="Google Shape;471;p86"/>
          <p:cNvPicPr preferRelativeResize="0"/>
          <p:nvPr/>
        </p:nvPicPr>
        <p:blipFill>
          <a:blip r:embed="rId3">
            <a:alphaModFix/>
          </a:blip>
          <a:stretch>
            <a:fillRect/>
          </a:stretch>
        </p:blipFill>
        <p:spPr>
          <a:xfrm>
            <a:off x="0" y="0"/>
            <a:ext cx="4982754" cy="6857999"/>
          </a:xfrm>
          <a:prstGeom prst="rect">
            <a:avLst/>
          </a:prstGeom>
          <a:noFill/>
          <a:ln>
            <a:noFill/>
          </a:ln>
        </p:spPr>
      </p:pic>
      <p:sp>
        <p:nvSpPr>
          <p:cNvPr descr="Translations" id="472" name="Google Shape;472;p86"/>
          <p:cNvSpPr txBox="1"/>
          <p:nvPr/>
        </p:nvSpPr>
        <p:spPr>
          <a:xfrm>
            <a:off x="4982750" y="2696100"/>
            <a:ext cx="4161300" cy="41619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بابلو بيكاسو، لو ريف (الحلم)، 1932.</a:t>
            </a:r>
            <a:endParaRPr sz="1800">
              <a:solidFill>
                <a:srgbClr val="AAAAAA"/>
              </a:solidFill>
              <a:latin typeface="Average"/>
              <a:ea typeface="Average"/>
              <a:cs typeface="Average"/>
              <a:sym typeface="Average"/>
            </a:endParaRPr>
          </a:p>
          <a:p>
            <a:pPr indent="0" lvl="0" marL="0" rtl="1" algn="r">
              <a:spcBef>
                <a:spcPts val="0"/>
              </a:spcBef>
              <a:spcAft>
                <a:spcPts val="0"/>
              </a:spcAft>
              <a:buNone/>
            </a:pPr>
            <a:r>
              <a:rPr lang="en" sz="1800">
                <a:solidFill>
                  <a:srgbClr val="AAAAAA"/>
                </a:solidFill>
                <a:latin typeface="Average"/>
                <a:ea typeface="Average"/>
                <a:cs typeface="Average"/>
                <a:sym typeface="Average"/>
              </a:rPr>
              <a:t>پابلو پیکاسو، Le Rêve (رویا)، 1932.</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Pablo Picasso, Le Rêve (Der Traum), 1932.</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पाब्लो पिकासो, ले रेव (द ड्रीम), 1932।</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파블로 피카소, 르 레브(꿈), 1932.</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Пабло Пикасо, Ле Реве (Сан), 1932.</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Pablo Picasso, Le Rêve (El sueño), 1932.</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Pablo Picasso, Le Rêve (Ang Pangarap), 1932.</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Пабло Пікассо, Le Rêve (Сон), 1932.</a:t>
            </a:r>
            <a:endParaRPr sz="2400">
              <a:solidFill>
                <a:srgbClr val="595959"/>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76" name="Shape 476"/>
        <p:cNvGrpSpPr/>
        <p:nvPr/>
      </p:nvGrpSpPr>
      <p:grpSpPr>
        <a:xfrm>
          <a:off x="0" y="0"/>
          <a:ext cx="0" cy="0"/>
          <a:chOff x="0" y="0"/>
          <a:chExt cx="0" cy="0"/>
        </a:xfrm>
      </p:grpSpPr>
      <p:sp>
        <p:nvSpPr>
          <p:cNvPr id="477" name="Google Shape;477;p87"/>
          <p:cNvSpPr txBox="1"/>
          <p:nvPr/>
        </p:nvSpPr>
        <p:spPr>
          <a:xfrm>
            <a:off x="0" y="5939075"/>
            <a:ext cx="5933400" cy="91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CCCCCC"/>
                </a:solidFill>
                <a:latin typeface="Open Sans"/>
                <a:ea typeface="Open Sans"/>
                <a:cs typeface="Open Sans"/>
                <a:sym typeface="Open Sans"/>
              </a:rPr>
              <a:t>Gustav Klimt, </a:t>
            </a:r>
            <a:r>
              <a:rPr b="1" i="1" lang="en" sz="1800">
                <a:solidFill>
                  <a:srgbClr val="FFFFFF"/>
                </a:solidFill>
                <a:latin typeface="Open Sans"/>
                <a:ea typeface="Open Sans"/>
                <a:cs typeface="Open Sans"/>
                <a:sym typeface="Open Sans"/>
              </a:rPr>
              <a:t>Portrait of Adele Bloch-Bauer I</a:t>
            </a:r>
            <a:r>
              <a:rPr lang="en" sz="1800">
                <a:solidFill>
                  <a:srgbClr val="CCCCCC"/>
                </a:solidFill>
                <a:latin typeface="Open Sans"/>
                <a:ea typeface="Open Sans"/>
                <a:cs typeface="Open Sans"/>
                <a:sym typeface="Open Sans"/>
              </a:rPr>
              <a:t>, 1907</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lang="en">
                <a:solidFill>
                  <a:srgbClr val="CCCCCC"/>
                </a:solidFill>
                <a:latin typeface="Open Sans"/>
                <a:ea typeface="Open Sans"/>
                <a:cs typeface="Open Sans"/>
                <a:sym typeface="Open Sans"/>
              </a:rPr>
              <a:t>Oil, silver and gold on canvas, 140 × 140 cm, Neue Galerie New York</a:t>
            </a:r>
            <a:endParaRPr>
              <a:solidFill>
                <a:srgbClr val="CCCCCC"/>
              </a:solidFill>
              <a:latin typeface="Open Sans"/>
              <a:ea typeface="Open Sans"/>
              <a:cs typeface="Open Sans"/>
              <a:sym typeface="Open Sans"/>
            </a:endParaRPr>
          </a:p>
          <a:p>
            <a:pPr indent="0" lvl="0" marL="0" rtl="0" algn="ctr">
              <a:spcBef>
                <a:spcPts val="0"/>
              </a:spcBef>
              <a:spcAft>
                <a:spcPts val="0"/>
              </a:spcAft>
              <a:buNone/>
            </a:pPr>
            <a:r>
              <a:rPr b="1" lang="en" sz="2400">
                <a:solidFill>
                  <a:srgbClr val="00FF00"/>
                </a:solidFill>
                <a:latin typeface="Open Sans"/>
                <a:ea typeface="Open Sans"/>
                <a:cs typeface="Open Sans"/>
                <a:sym typeface="Open Sans"/>
              </a:rPr>
              <a:t>181M USD</a:t>
            </a:r>
            <a:endParaRPr b="1" sz="2400">
              <a:solidFill>
                <a:srgbClr val="00FF00"/>
              </a:solidFill>
              <a:latin typeface="Open Sans"/>
              <a:ea typeface="Open Sans"/>
              <a:cs typeface="Open Sans"/>
              <a:sym typeface="Open Sans"/>
            </a:endParaRPr>
          </a:p>
        </p:txBody>
      </p:sp>
      <p:pic>
        <p:nvPicPr>
          <p:cNvPr id="478" name="Google Shape;478;p87"/>
          <p:cNvPicPr preferRelativeResize="0"/>
          <p:nvPr/>
        </p:nvPicPr>
        <p:blipFill>
          <a:blip r:embed="rId3">
            <a:alphaModFix/>
          </a:blip>
          <a:stretch>
            <a:fillRect/>
          </a:stretch>
        </p:blipFill>
        <p:spPr>
          <a:xfrm>
            <a:off x="-12" y="0"/>
            <a:ext cx="5933277" cy="5939075"/>
          </a:xfrm>
          <a:prstGeom prst="rect">
            <a:avLst/>
          </a:prstGeom>
          <a:noFill/>
          <a:ln>
            <a:noFill/>
          </a:ln>
        </p:spPr>
      </p:pic>
      <p:sp>
        <p:nvSpPr>
          <p:cNvPr descr="Translations" id="479" name="Google Shape;479;p87"/>
          <p:cNvSpPr txBox="1"/>
          <p:nvPr/>
        </p:nvSpPr>
        <p:spPr>
          <a:xfrm>
            <a:off x="5933275" y="0"/>
            <a:ext cx="3210600" cy="59391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غوستاف كليمت، صورة أديل بلوخ باور الأولى، 1907.</a:t>
            </a:r>
            <a:endParaRPr sz="1800">
              <a:solidFill>
                <a:srgbClr val="AAAAAA"/>
              </a:solidFill>
              <a:latin typeface="Average"/>
              <a:ea typeface="Average"/>
              <a:cs typeface="Average"/>
              <a:sym typeface="Average"/>
            </a:endParaRPr>
          </a:p>
          <a:p>
            <a:pPr indent="0" lvl="0" marL="0" rtl="1" algn="r">
              <a:spcBef>
                <a:spcPts val="0"/>
              </a:spcBef>
              <a:spcAft>
                <a:spcPts val="0"/>
              </a:spcAft>
              <a:buNone/>
            </a:pPr>
            <a:r>
              <a:rPr lang="en" sz="1800">
                <a:solidFill>
                  <a:srgbClr val="AAAAAA"/>
                </a:solidFill>
                <a:latin typeface="Average"/>
                <a:ea typeface="Average"/>
                <a:cs typeface="Average"/>
                <a:sym typeface="Average"/>
              </a:rPr>
              <a:t>گوستاو کلیمت، پرتره آدل بلوخ-بائر اول، 1907.</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Gustav Klimt, Porträt von Adele Bloch-Bauer I, 1907.</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गुस्ताव क्लिम्ट, एडेल ब्लोच-बाउर I का चित्र, 1907.</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구스타프 클림트, 아델레 블로흐-바우어의 초상화 1, 1907년.</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Густав Климт, Портрет Аделе Блох-Бауер И, 1907.</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Gustav Klimt, Retrato de Adele Bloch-Bauer I, 1907.</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Gustav Klimt, Larawan ni Adele Bloch-Bauer I, 1907.</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Густав Клімт, Портрет Аделі Блох-Бауер I, 1907 рік.</a:t>
            </a:r>
            <a:endParaRPr sz="1600">
              <a:latin typeface="Average"/>
              <a:ea typeface="Average"/>
              <a:cs typeface="Average"/>
              <a:sym typeface="Average"/>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53"/>
          <p:cNvSpPr txBox="1"/>
          <p:nvPr/>
        </p:nvSpPr>
        <p:spPr>
          <a:xfrm>
            <a:off x="5734050" y="125"/>
            <a:ext cx="34098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Victoria Joyce</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(New Brunswick)</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Woodworker, Paddle Maker, Vaughn Alec Dunfield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2019</a:t>
            </a:r>
            <a:endParaRPr b="1" i="1" sz="2400">
              <a:solidFill>
                <a:srgbClr val="FFFFFF"/>
              </a:solidFill>
              <a:latin typeface="Cabin"/>
              <a:ea typeface="Cabin"/>
              <a:cs typeface="Cabin"/>
              <a:sym typeface="Cabin"/>
            </a:endParaRPr>
          </a:p>
        </p:txBody>
      </p:sp>
      <p:pic>
        <p:nvPicPr>
          <p:cNvPr descr="Image" id="255" name="Google Shape;255;p53"/>
          <p:cNvPicPr preferRelativeResize="0"/>
          <p:nvPr/>
        </p:nvPicPr>
        <p:blipFill>
          <a:blip r:embed="rId3">
            <a:alphaModFix/>
          </a:blip>
          <a:stretch>
            <a:fillRect/>
          </a:stretch>
        </p:blipFill>
        <p:spPr>
          <a:xfrm>
            <a:off x="0" y="0"/>
            <a:ext cx="5734050" cy="68580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89"/>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Write a goal if you are behind</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Drapak's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Team Bunny</a:t>
            </a:r>
            <a:endParaRPr>
              <a:solidFill>
                <a:srgbClr val="888888"/>
              </a:solidFill>
              <a:latin typeface="Average"/>
              <a:ea typeface="Average"/>
              <a:cs typeface="Average"/>
              <a:sym typeface="Average"/>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489" name="Google Shape;489;p89"/>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700">
                <a:solidFill>
                  <a:srgbClr val="DDDDDD"/>
                </a:solidFill>
                <a:latin typeface="Average"/>
                <a:ea typeface="Average"/>
                <a:cs typeface="Average"/>
                <a:sym typeface="Average"/>
              </a:rPr>
              <a:t>Maria Blanchette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Ikeja Boddie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Rebecca Chafe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Diesel Cloud Acosta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Kyrese Colley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Rebecca Cox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Isaac Crosby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Elias Espinoza Lagos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Kayden Fortin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b="1" lang="en" sz="1700">
                <a:solidFill>
                  <a:srgbClr val="00FF00"/>
                </a:solidFill>
                <a:latin typeface="Average"/>
                <a:ea typeface="Average"/>
                <a:cs typeface="Average"/>
                <a:sym typeface="Average"/>
              </a:rPr>
              <a:t>⭐ Callum Guthrie</a:t>
            </a:r>
            <a:endParaRPr b="1" sz="1700">
              <a:solidFill>
                <a:srgbClr val="00FF00"/>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Morgyn MacQuarrie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Cordelia Masuda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Hawk McKinnon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Yousef Saad Al Deen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Sam Shapiro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Varvara Staiko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Kai Walsh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Savanah Wheeler     📷📷📷</a:t>
            </a:r>
            <a:endParaRPr sz="1700">
              <a:solidFill>
                <a:srgbClr val="DDDDDD"/>
              </a:solidFill>
              <a:latin typeface="Average"/>
              <a:ea typeface="Average"/>
              <a:cs typeface="Average"/>
              <a:sym typeface="Average"/>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93" name="Shape 493"/>
        <p:cNvGrpSpPr/>
        <p:nvPr/>
      </p:nvGrpSpPr>
      <p:grpSpPr>
        <a:xfrm>
          <a:off x="0" y="0"/>
          <a:ext cx="0" cy="0"/>
          <a:chOff x="0" y="0"/>
          <a:chExt cx="0" cy="0"/>
        </a:xfrm>
      </p:grpSpPr>
      <p:sp>
        <p:nvSpPr>
          <p:cNvPr id="494" name="Google Shape;494;p90"/>
          <p:cNvSpPr txBox="1"/>
          <p:nvPr/>
        </p:nvSpPr>
        <p:spPr>
          <a:xfrm>
            <a:off x="5299350" y="0"/>
            <a:ext cx="3802500" cy="183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300">
                <a:solidFill>
                  <a:srgbClr val="FFFFFF"/>
                </a:solidFill>
                <a:latin typeface="Oswald"/>
                <a:ea typeface="Oswald"/>
                <a:cs typeface="Oswald"/>
                <a:sym typeface="Oswald"/>
              </a:rPr>
              <a:t>Give someone some feedback, if you have not already done so 🥰</a:t>
            </a:r>
            <a:endParaRPr sz="1350">
              <a:solidFill>
                <a:srgbClr val="FFFFFF"/>
              </a:solidFill>
              <a:latin typeface="Oswald"/>
              <a:ea typeface="Oswald"/>
              <a:cs typeface="Oswald"/>
              <a:sym typeface="Oswald"/>
            </a:endParaRPr>
          </a:p>
        </p:txBody>
      </p:sp>
      <p:pic>
        <p:nvPicPr>
          <p:cNvPr id="495" name="Google Shape;495;p90"/>
          <p:cNvPicPr preferRelativeResize="0"/>
          <p:nvPr/>
        </p:nvPicPr>
        <p:blipFill>
          <a:blip r:embed="rId3">
            <a:alphaModFix/>
          </a:blip>
          <a:stretch>
            <a:fillRect/>
          </a:stretch>
        </p:blipFill>
        <p:spPr>
          <a:xfrm>
            <a:off x="0" y="0"/>
            <a:ext cx="5299361" cy="6857999"/>
          </a:xfrm>
          <a:prstGeom prst="rect">
            <a:avLst/>
          </a:prstGeom>
          <a:noFill/>
          <a:ln>
            <a:noFill/>
          </a:ln>
        </p:spPr>
      </p:pic>
      <p:sp>
        <p:nvSpPr>
          <p:cNvPr descr="Translations" id="496" name="Google Shape;496;p90"/>
          <p:cNvSpPr txBox="1"/>
          <p:nvPr/>
        </p:nvSpPr>
        <p:spPr>
          <a:xfrm>
            <a:off x="5299350" y="1831500"/>
            <a:ext cx="3844800" cy="50265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900">
                <a:solidFill>
                  <a:srgbClr val="AAAAAA"/>
                </a:solidFill>
                <a:latin typeface="Average"/>
                <a:ea typeface="Average"/>
                <a:cs typeface="Average"/>
                <a:sym typeface="Average"/>
              </a:rPr>
              <a:t>قم بإعطاء شخص ما بعض الملاحظات، إذا لم تكن قد قمت بذلك بالفعل</a:t>
            </a:r>
            <a:endParaRPr sz="1900">
              <a:solidFill>
                <a:srgbClr val="AAAAAA"/>
              </a:solidFill>
              <a:latin typeface="Average"/>
              <a:ea typeface="Average"/>
              <a:cs typeface="Average"/>
              <a:sym typeface="Average"/>
            </a:endParaRPr>
          </a:p>
          <a:p>
            <a:pPr indent="0" lvl="0" marL="0" rtl="0" algn="l">
              <a:spcBef>
                <a:spcPts val="0"/>
              </a:spcBef>
              <a:spcAft>
                <a:spcPts val="0"/>
              </a:spcAft>
              <a:buNone/>
            </a:pPr>
            <a:r>
              <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아직 피드백을 제공하지 않았다면 다른 사람에게 피드백을 제공하세요.</a:t>
            </a:r>
            <a:endParaRPr sz="1900">
              <a:solidFill>
                <a:srgbClr val="AAAAAA"/>
              </a:solidFill>
              <a:latin typeface="Average"/>
              <a:ea typeface="Average"/>
              <a:cs typeface="Average"/>
              <a:sym typeface="Average"/>
            </a:endParaRPr>
          </a:p>
          <a:p>
            <a:pPr indent="0" lvl="0" marL="0" rtl="0" algn="l">
              <a:spcBef>
                <a:spcPts val="0"/>
              </a:spcBef>
              <a:spcAft>
                <a:spcPts val="0"/>
              </a:spcAft>
              <a:buNone/>
            </a:pPr>
            <a:r>
              <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Magbigay ng ilang feedback sa isang tao, kung hindi mo pa ito nagagawa</a:t>
            </a:r>
            <a:endParaRPr sz="1900">
              <a:solidFill>
                <a:srgbClr val="AAAAAA"/>
              </a:solidFill>
              <a:latin typeface="Average"/>
              <a:ea typeface="Average"/>
              <a:cs typeface="Average"/>
              <a:sym typeface="Average"/>
            </a:endParaRPr>
          </a:p>
          <a:p>
            <a:pPr indent="0" lvl="0" marL="0" rtl="0" algn="l">
              <a:spcBef>
                <a:spcPts val="0"/>
              </a:spcBef>
              <a:spcAft>
                <a:spcPts val="0"/>
              </a:spcAft>
              <a:buNone/>
            </a:pPr>
            <a:r>
              <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Надайте комусь відгук, якщо ви ще цього не зробили</a:t>
            </a:r>
            <a:endParaRPr sz="1900">
              <a:solidFill>
                <a:srgbClr val="AAAAAA"/>
              </a:solidFill>
              <a:latin typeface="Average"/>
              <a:ea typeface="Average"/>
              <a:cs typeface="Average"/>
              <a:sym typeface="Average"/>
            </a:endParaRPr>
          </a:p>
          <a:p>
            <a:pPr indent="0" lvl="0" marL="0" rtl="0" algn="l">
              <a:spcBef>
                <a:spcPts val="0"/>
              </a:spcBef>
              <a:spcAft>
                <a:spcPts val="0"/>
              </a:spcAft>
              <a:buNone/>
            </a:pPr>
            <a:r>
              <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Dale a alguien tu opinión, si aún no lo has hecho</a:t>
            </a:r>
            <a:endParaRPr sz="1750">
              <a:solidFill>
                <a:srgbClr val="CACACA"/>
              </a:solidFill>
              <a:latin typeface="Average"/>
              <a:ea typeface="Average"/>
              <a:cs typeface="Average"/>
              <a:sym typeface="Average"/>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4" name="Shape 504"/>
        <p:cNvGrpSpPr/>
        <p:nvPr/>
      </p:nvGrpSpPr>
      <p:grpSpPr>
        <a:xfrm>
          <a:off x="0" y="0"/>
          <a:ext cx="0" cy="0"/>
          <a:chOff x="0" y="0"/>
          <a:chExt cx="0" cy="0"/>
        </a:xfrm>
      </p:grpSpPr>
      <p:pic>
        <p:nvPicPr>
          <p:cNvPr id="505" name="Google Shape;505;p92"/>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506" name="Google Shape;506;p92"/>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54"/>
          <p:cNvSpPr txBox="1"/>
          <p:nvPr/>
        </p:nvSpPr>
        <p:spPr>
          <a:xfrm>
            <a:off x="-75" y="6170275"/>
            <a:ext cx="9144000" cy="687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Heidi Lee</a:t>
            </a:r>
            <a:endParaRPr b="1" sz="2400">
              <a:solidFill>
                <a:srgbClr val="FFFFFF"/>
              </a:solidFill>
              <a:latin typeface="Cabin"/>
              <a:ea typeface="Cabin"/>
              <a:cs typeface="Cabin"/>
              <a:sym typeface="Cabin"/>
            </a:endParaRPr>
          </a:p>
        </p:txBody>
      </p:sp>
      <p:pic>
        <p:nvPicPr>
          <p:cNvPr descr="Image" id="261" name="Google Shape;261;p54"/>
          <p:cNvPicPr preferRelativeResize="0"/>
          <p:nvPr/>
        </p:nvPicPr>
        <p:blipFill>
          <a:blip r:embed="rId3">
            <a:alphaModFix/>
          </a:blip>
          <a:stretch>
            <a:fillRect/>
          </a:stretch>
        </p:blipFill>
        <p:spPr>
          <a:xfrm>
            <a:off x="0" y="1066800"/>
            <a:ext cx="4571999" cy="4529723"/>
          </a:xfrm>
          <a:prstGeom prst="rect">
            <a:avLst/>
          </a:prstGeom>
          <a:noFill/>
          <a:ln>
            <a:noFill/>
          </a:ln>
        </p:spPr>
      </p:pic>
      <p:pic>
        <p:nvPicPr>
          <p:cNvPr descr="Image" id="262" name="Google Shape;262;p54"/>
          <p:cNvPicPr preferRelativeResize="0"/>
          <p:nvPr/>
        </p:nvPicPr>
        <p:blipFill>
          <a:blip r:embed="rId4">
            <a:alphaModFix/>
          </a:blip>
          <a:stretch>
            <a:fillRect/>
          </a:stretch>
        </p:blipFill>
        <p:spPr>
          <a:xfrm>
            <a:off x="4572000" y="1066800"/>
            <a:ext cx="4572000" cy="4572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55"/>
          <p:cNvSpPr txBox="1"/>
          <p:nvPr>
            <p:ph idx="1" type="body"/>
          </p:nvPr>
        </p:nvSpPr>
        <p:spPr>
          <a:xfrm>
            <a:off x="6858000" y="175"/>
            <a:ext cx="2286000" cy="685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Bagpipe cat</a:t>
            </a:r>
            <a:endParaRPr>
              <a:latin typeface="Cabin"/>
              <a:ea typeface="Cabin"/>
              <a:cs typeface="Cabin"/>
              <a:sym typeface="Cabin"/>
            </a:endParaRPr>
          </a:p>
          <a:p>
            <a:pPr indent="0" lvl="0" marL="0" rtl="0" algn="ctr">
              <a:spcBef>
                <a:spcPts val="0"/>
              </a:spcBef>
              <a:spcAft>
                <a:spcPts val="0"/>
              </a:spcAft>
              <a:buNone/>
            </a:pPr>
            <a:r>
              <a:t/>
            </a:r>
            <a:endParaRPr>
              <a:latin typeface="Cabin"/>
              <a:ea typeface="Cabin"/>
              <a:cs typeface="Cabin"/>
              <a:sym typeface="Cabin"/>
            </a:endParaRPr>
          </a:p>
          <a:p>
            <a:pPr indent="0" lvl="0" marL="0" rtl="0" algn="ctr">
              <a:spcBef>
                <a:spcPts val="0"/>
              </a:spcBef>
              <a:spcAft>
                <a:spcPts val="0"/>
              </a:spcAft>
              <a:buNone/>
            </a:pPr>
            <a:r>
              <a:rPr lang="en" u="sng">
                <a:solidFill>
                  <a:schemeClr val="hlink"/>
                </a:solidFill>
                <a:latin typeface="Cabin"/>
                <a:ea typeface="Cabin"/>
                <a:cs typeface="Cabin"/>
                <a:sym typeface="Cabin"/>
                <a:hlinkClick r:id="rId3"/>
              </a:rPr>
              <a:t>@WeirdMedieval</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rPr lang="en">
                <a:solidFill>
                  <a:srgbClr val="B7B7B7"/>
                </a:solidFill>
                <a:latin typeface="Cabin"/>
                <a:ea typeface="Cabin"/>
                <a:cs typeface="Cabin"/>
                <a:sym typeface="Cabin"/>
              </a:rPr>
              <a:t>from</a:t>
            </a:r>
            <a:endParaRPr>
              <a:solidFill>
                <a:srgbClr val="B7B7B7"/>
              </a:solidFill>
              <a:latin typeface="Cabin"/>
              <a:ea typeface="Cabin"/>
              <a:cs typeface="Cabin"/>
              <a:sym typeface="Cabin"/>
            </a:endParaRPr>
          </a:p>
          <a:p>
            <a:pPr indent="0" lvl="0" marL="0" rtl="0" algn="ctr">
              <a:spcBef>
                <a:spcPts val="0"/>
              </a:spcBef>
              <a:spcAft>
                <a:spcPts val="0"/>
              </a:spcAft>
              <a:buNone/>
            </a:pPr>
            <a:r>
              <a:rPr i="1" lang="en" u="sng">
                <a:solidFill>
                  <a:schemeClr val="hlink"/>
                </a:solidFill>
                <a:latin typeface="Cabin"/>
                <a:ea typeface="Cabin"/>
                <a:cs typeface="Cabin"/>
                <a:sym typeface="Cabin"/>
                <a:hlinkClick r:id="rId4"/>
              </a:rPr>
              <a:t>Morgan Library </a:t>
            </a:r>
            <a:br>
              <a:rPr i="1" lang="en" u="sng">
                <a:solidFill>
                  <a:schemeClr val="hlink"/>
                </a:solidFill>
                <a:latin typeface="Cabin"/>
                <a:ea typeface="Cabin"/>
                <a:cs typeface="Cabin"/>
                <a:sym typeface="Cabin"/>
                <a:hlinkClick r:id="rId5"/>
              </a:rPr>
            </a:br>
            <a:r>
              <a:rPr i="1" lang="en" u="sng">
                <a:solidFill>
                  <a:schemeClr val="hlink"/>
                </a:solidFill>
                <a:latin typeface="Cabin"/>
                <a:ea typeface="Cabin"/>
                <a:cs typeface="Cabin"/>
                <a:sym typeface="Cabin"/>
                <a:hlinkClick r:id="rId6"/>
              </a:rPr>
              <a:t>MS m.282 fol. 133v</a:t>
            </a:r>
            <a:endParaRPr i="1">
              <a:solidFill>
                <a:srgbClr val="B7B7B7"/>
              </a:solidFill>
              <a:latin typeface="Cabin"/>
              <a:ea typeface="Cabin"/>
              <a:cs typeface="Cabin"/>
              <a:sym typeface="Cabin"/>
            </a:endParaRPr>
          </a:p>
        </p:txBody>
      </p:sp>
      <p:pic>
        <p:nvPicPr>
          <p:cNvPr id="268" name="Google Shape;268;p55"/>
          <p:cNvPicPr preferRelativeResize="0"/>
          <p:nvPr/>
        </p:nvPicPr>
        <p:blipFill>
          <a:blip r:embed="rId7">
            <a:alphaModFix/>
          </a:blip>
          <a:stretch>
            <a:fillRect/>
          </a:stretch>
        </p:blipFill>
        <p:spPr>
          <a:xfrm>
            <a:off x="0" y="0"/>
            <a:ext cx="6797489" cy="68580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57"/>
          <p:cNvSpPr txBox="1"/>
          <p:nvPr/>
        </p:nvSpPr>
        <p:spPr>
          <a:xfrm>
            <a:off x="0" y="-2250"/>
            <a:ext cx="9144000" cy="1833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Work in progress</a:t>
            </a:r>
            <a:endParaRPr sz="9600">
              <a:solidFill>
                <a:srgbClr val="AAAAAA"/>
              </a:solidFill>
              <a:latin typeface="Average"/>
              <a:ea typeface="Average"/>
              <a:cs typeface="Average"/>
              <a:sym typeface="Average"/>
            </a:endParaRPr>
          </a:p>
        </p:txBody>
      </p:sp>
      <p:sp>
        <p:nvSpPr>
          <p:cNvPr descr="Column 1" id="278" name="Google Shape;278;p57"/>
          <p:cNvSpPr txBox="1"/>
          <p:nvPr/>
        </p:nvSpPr>
        <p:spPr>
          <a:xfrm>
            <a:off x="0" y="1828800"/>
            <a:ext cx="4572000" cy="4572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3000">
                <a:solidFill>
                  <a:srgbClr val="AAAAAA"/>
                </a:solidFill>
                <a:latin typeface="Average"/>
                <a:ea typeface="Average"/>
                <a:cs typeface="Average"/>
                <a:sym typeface="Average"/>
              </a:rPr>
              <a:t>العمل قيد التقدم</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正在进行的工作</a:t>
            </a:r>
            <a:endParaRPr sz="3000">
              <a:solidFill>
                <a:srgbClr val="AAAAAA"/>
              </a:solidFill>
              <a:latin typeface="Average"/>
              <a:ea typeface="Average"/>
              <a:cs typeface="Average"/>
              <a:sym typeface="Average"/>
            </a:endParaRPr>
          </a:p>
          <a:p>
            <a:pPr indent="0" lvl="0" marL="0" rtl="1" algn="ctr">
              <a:spcBef>
                <a:spcPts val="1000"/>
              </a:spcBef>
              <a:spcAft>
                <a:spcPts val="0"/>
              </a:spcAft>
              <a:buNone/>
            </a:pPr>
            <a:r>
              <a:rPr lang="en" sz="3000">
                <a:solidFill>
                  <a:srgbClr val="AAAAAA"/>
                </a:solidFill>
                <a:latin typeface="Average"/>
                <a:ea typeface="Average"/>
                <a:cs typeface="Average"/>
                <a:sym typeface="Average"/>
              </a:rPr>
              <a:t>کار در حال انجام است</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In Arbeit</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कार्य प्रगति पर है</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진행 중인 작업</a:t>
            </a:r>
            <a:endParaRPr sz="7400">
              <a:solidFill>
                <a:srgbClr val="AAAAAA"/>
              </a:solidFill>
              <a:latin typeface="Average"/>
              <a:ea typeface="Average"/>
              <a:cs typeface="Average"/>
              <a:sym typeface="Average"/>
            </a:endParaRPr>
          </a:p>
        </p:txBody>
      </p:sp>
      <p:sp>
        <p:nvSpPr>
          <p:cNvPr descr="Column 2" id="279" name="Google Shape;279;p57"/>
          <p:cNvSpPr txBox="1"/>
          <p:nvPr/>
        </p:nvSpPr>
        <p:spPr>
          <a:xfrm>
            <a:off x="4572000" y="1828800"/>
            <a:ext cx="4572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AAAAAA"/>
                </a:solidFill>
                <a:latin typeface="Average"/>
                <a:ea typeface="Average"/>
                <a:cs typeface="Average"/>
                <a:sym typeface="Average"/>
              </a:rPr>
              <a:t>Kar berdewam e</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Радови у току</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Trabajo en progreso</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Kasalukuyang ginagawa</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Робота в процесі</a:t>
            </a:r>
            <a:endParaRPr sz="7400">
              <a:solidFill>
                <a:srgbClr val="AAAAAA"/>
              </a:solidFill>
              <a:latin typeface="Average"/>
              <a:ea typeface="Average"/>
              <a:cs typeface="Average"/>
              <a:sym typeface="Averag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83" name="Shape 283"/>
        <p:cNvGrpSpPr/>
        <p:nvPr/>
      </p:nvGrpSpPr>
      <p:grpSpPr>
        <a:xfrm>
          <a:off x="0" y="0"/>
          <a:ext cx="0" cy="0"/>
          <a:chOff x="0" y="0"/>
          <a:chExt cx="0" cy="0"/>
        </a:xfrm>
      </p:grpSpPr>
      <p:sp>
        <p:nvSpPr>
          <p:cNvPr id="284" name="Google Shape;284;p58"/>
          <p:cNvSpPr txBox="1"/>
          <p:nvPr>
            <p:ph type="title"/>
          </p:nvPr>
        </p:nvSpPr>
        <p:spPr>
          <a:xfrm>
            <a:off x="311700" y="5646142"/>
            <a:ext cx="8520600" cy="763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9900"/>
                </a:solidFill>
              </a:rPr>
              <a:t>💪🏼 Creativity and Observation</a:t>
            </a:r>
            <a:endParaRPr>
              <a:solidFill>
                <a:srgbClr val="FF990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